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1"/>
  </p:notesMasterIdLst>
  <p:handoutMasterIdLst>
    <p:handoutMasterId r:id="rId32"/>
  </p:handoutMasterIdLst>
  <p:sldIdLst>
    <p:sldId id="318" r:id="rId2"/>
    <p:sldId id="487" r:id="rId3"/>
    <p:sldId id="537" r:id="rId4"/>
    <p:sldId id="538" r:id="rId5"/>
    <p:sldId id="539" r:id="rId6"/>
    <p:sldId id="540" r:id="rId7"/>
    <p:sldId id="541" r:id="rId8"/>
    <p:sldId id="542" r:id="rId9"/>
    <p:sldId id="543" r:id="rId10"/>
    <p:sldId id="544" r:id="rId11"/>
    <p:sldId id="545" r:id="rId12"/>
    <p:sldId id="546" r:id="rId13"/>
    <p:sldId id="547" r:id="rId14"/>
    <p:sldId id="548" r:id="rId15"/>
    <p:sldId id="549" r:id="rId16"/>
    <p:sldId id="550" r:id="rId17"/>
    <p:sldId id="551" r:id="rId18"/>
    <p:sldId id="552" r:id="rId19"/>
    <p:sldId id="553" r:id="rId20"/>
    <p:sldId id="554" r:id="rId21"/>
    <p:sldId id="555" r:id="rId22"/>
    <p:sldId id="556" r:id="rId23"/>
    <p:sldId id="557" r:id="rId24"/>
    <p:sldId id="558" r:id="rId25"/>
    <p:sldId id="559" r:id="rId26"/>
    <p:sldId id="560" r:id="rId27"/>
    <p:sldId id="561" r:id="rId28"/>
    <p:sldId id="562" r:id="rId29"/>
    <p:sldId id="563" r:id="rId30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05" autoAdjust="0"/>
  </p:normalViewPr>
  <p:slideViewPr>
    <p:cSldViewPr>
      <p:cViewPr varScale="1">
        <p:scale>
          <a:sx n="114" d="100"/>
          <a:sy n="114" d="100"/>
        </p:scale>
        <p:origin x="112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592D9-0DB9-4728-919A-C58D6A419255}" type="datetimeFigureOut">
              <a:rPr lang="ko-KR" altLang="en-US" smtClean="0"/>
              <a:pPr/>
              <a:t>2018-07-17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A843B-19F4-4914-B608-5EA57879EE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6649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627A5-267E-44BD-A688-0A7F380FDD35}" type="datetimeFigureOut">
              <a:rPr lang="ko-KR" altLang="en-US" smtClean="0"/>
              <a:pPr/>
              <a:t>2018-07-17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ED64D-C933-46AC-8B90-652A15E1BED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9264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대각선 방향의 모서리가 둥근 사각형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CDE7349B-9498-41DE-B02F-ED7B007E48BB}" type="datetimeFigureOut">
              <a:rPr lang="ko-KR" altLang="en-US" smtClean="0"/>
              <a:pPr/>
              <a:t>2018-07-17</a:t>
            </a:fld>
            <a:endParaRPr lang="ko-KR" altLang="en-US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B379D9E-549E-4ED5-8A6A-1E9379A1C6E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349B-9498-41DE-B02F-ED7B007E48BB}" type="datetimeFigureOut">
              <a:rPr lang="ko-KR" altLang="en-US" smtClean="0"/>
              <a:pPr/>
              <a:t>2018-07-17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9D9E-549E-4ED5-8A6A-1E9379A1C6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349B-9498-41DE-B02F-ED7B007E48BB}" type="datetimeFigureOut">
              <a:rPr lang="ko-KR" altLang="en-US" smtClean="0"/>
              <a:pPr/>
              <a:t>2018-07-17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9D9E-549E-4ED5-8A6A-1E9379A1C6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349B-9498-41DE-B02F-ED7B007E48BB}" type="datetimeFigureOut">
              <a:rPr lang="ko-KR" altLang="en-US" smtClean="0"/>
              <a:pPr/>
              <a:t>2018-07-17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9D9E-549E-4ED5-8A6A-1E9379A1C6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CDE7349B-9498-41DE-B02F-ED7B007E48BB}" type="datetimeFigureOut">
              <a:rPr lang="ko-KR" altLang="en-US" smtClean="0"/>
              <a:pPr/>
              <a:t>2018-07-17</a:t>
            </a:fld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B379D9E-549E-4ED5-8A6A-1E9379A1C6E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349B-9498-41DE-B02F-ED7B007E48BB}" type="datetimeFigureOut">
              <a:rPr lang="ko-KR" altLang="en-US" smtClean="0"/>
              <a:pPr/>
              <a:t>2018-07-17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4B379D9E-549E-4ED5-8A6A-1E9379A1C6E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349B-9498-41DE-B02F-ED7B007E48BB}" type="datetimeFigureOut">
              <a:rPr lang="ko-KR" altLang="en-US" smtClean="0"/>
              <a:pPr/>
              <a:t>2018-07-17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4B379D9E-549E-4ED5-8A6A-1E9379A1C6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349B-9498-41DE-B02F-ED7B007E48BB}" type="datetimeFigureOut">
              <a:rPr lang="ko-KR" altLang="en-US" smtClean="0"/>
              <a:pPr/>
              <a:t>2018-07-17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9D9E-549E-4ED5-8A6A-1E9379A1C6E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349B-9498-41DE-B02F-ED7B007E48BB}" type="datetimeFigureOut">
              <a:rPr lang="ko-KR" altLang="en-US" smtClean="0"/>
              <a:pPr/>
              <a:t>2018-07-17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79D9E-549E-4ED5-8A6A-1E9379A1C6E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9" name="날짜 개체 틀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CDE7349B-9498-41DE-B02F-ED7B007E48BB}" type="datetimeFigureOut">
              <a:rPr lang="ko-KR" altLang="en-US" smtClean="0"/>
              <a:pPr/>
              <a:t>2018-07-17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B379D9E-549E-4ED5-8A6A-1E9379A1C6E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3" name="그림 개체 틀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ko-KR" alt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그림을 추가하려면 아이콘을 클릭하십시오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CDE7349B-9498-41DE-B02F-ED7B007E48BB}" type="datetimeFigureOut">
              <a:rPr lang="ko-KR" altLang="en-US" smtClean="0"/>
              <a:pPr/>
              <a:t>2018-07-17</a:t>
            </a:fld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B379D9E-549E-4ED5-8A6A-1E9379A1C6E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대각선 방향의 모서리가 둥근 사각형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DE7349B-9498-41DE-B02F-ED7B007E48BB}" type="datetimeFigureOut">
              <a:rPr lang="ko-KR" altLang="en-US" smtClean="0"/>
              <a:pPr/>
              <a:t>2018-07-17</a:t>
            </a:fld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B379D9E-549E-4ED5-8A6A-1E9379A1C6E4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54864" algn="r" rtl="0" eaLnBrk="1" latinLnBrk="1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1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1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1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1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1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1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1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1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1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Death%20and%20eggs(Button)4.sw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2700" dirty="0" smtClean="0"/>
              <a:t>불기</a:t>
            </a:r>
            <a:r>
              <a:rPr lang="en-US" altLang="ko-KR" sz="2700" dirty="0" smtClean="0"/>
              <a:t>2562</a:t>
            </a:r>
            <a:r>
              <a:rPr lang="ko-KR" altLang="en-US" sz="2700" dirty="0" smtClean="0"/>
              <a:t>년</a:t>
            </a:r>
            <a:r>
              <a:rPr lang="en-US" altLang="ko-KR" sz="2700" dirty="0" smtClean="0"/>
              <a:t>(2018)</a:t>
            </a:r>
            <a:r>
              <a:rPr lang="ko-KR" altLang="en-US" sz="2700" dirty="0" smtClean="0"/>
              <a:t> </a:t>
            </a:r>
            <a:r>
              <a:rPr lang="en-US" altLang="ko-KR" sz="2700" dirty="0" smtClean="0"/>
              <a:t>7</a:t>
            </a:r>
            <a:r>
              <a:rPr lang="ko-KR" altLang="en-US" sz="2700" dirty="0" smtClean="0"/>
              <a:t>월</a:t>
            </a:r>
            <a:r>
              <a:rPr lang="en-US" altLang="ko-KR" sz="2700" dirty="0" smtClean="0"/>
              <a:t>, </a:t>
            </a:r>
            <a:r>
              <a:rPr lang="en-US" altLang="ko-KR" sz="2700" dirty="0" smtClean="0"/>
              <a:t>18</a:t>
            </a:r>
            <a:r>
              <a:rPr lang="ko-KR" altLang="en-US" sz="2700" dirty="0" smtClean="0"/>
              <a:t>월</a:t>
            </a:r>
            <a:r>
              <a:rPr lang="en-US" altLang="ko-KR" sz="2700" dirty="0" smtClean="0"/>
              <a:t>, </a:t>
            </a:r>
            <a:r>
              <a:rPr lang="en-US" altLang="ko-KR" sz="2700" dirty="0" smtClean="0"/>
              <a:t>19</a:t>
            </a:r>
            <a:r>
              <a:rPr lang="ko-KR" altLang="en-US" sz="2700" dirty="0" smtClean="0"/>
              <a:t>월 송광사</a:t>
            </a:r>
            <a:r>
              <a:rPr lang="en-US" altLang="ko-KR" sz="1800" dirty="0"/>
              <a:t/>
            </a:r>
            <a:br>
              <a:rPr lang="en-US" altLang="ko-KR" sz="1800" dirty="0"/>
            </a:br>
            <a:r>
              <a:rPr lang="ko-KR" altLang="en-US" sz="4900" dirty="0" err="1" smtClean="0"/>
              <a:t>불교신행의</a:t>
            </a:r>
            <a:r>
              <a:rPr lang="ko-KR" altLang="en-US" sz="4900" dirty="0" smtClean="0"/>
              <a:t> 체계화</a:t>
            </a:r>
            <a:r>
              <a:rPr lang="en-US" altLang="ko-KR" sz="4900" dirty="0" smtClean="0"/>
              <a:t/>
            </a:r>
            <a:br>
              <a:rPr lang="en-US" altLang="ko-KR" sz="4900" dirty="0" smtClean="0"/>
            </a:br>
            <a:r>
              <a:rPr lang="ko-KR" altLang="en-US" sz="6000" dirty="0" smtClean="0"/>
              <a:t>보리도차제론</a:t>
            </a:r>
            <a:endParaRPr lang="ko-KR" altLang="en-US" sz="6000" dirty="0">
              <a:solidFill>
                <a:srgbClr val="00B0F0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440922" y="3643314"/>
            <a:ext cx="6560234" cy="3214710"/>
          </a:xfrm>
        </p:spPr>
        <p:txBody>
          <a:bodyPr>
            <a:normAutofit fontScale="92500" lnSpcReduction="10000"/>
          </a:bodyPr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pPr>
              <a:lnSpc>
                <a:spcPct val="170000"/>
              </a:lnSpc>
            </a:pPr>
            <a:endParaRPr lang="en-US" altLang="ko-KR" dirty="0" smtClean="0"/>
          </a:p>
          <a:p>
            <a:pPr>
              <a:lnSpc>
                <a:spcPct val="170000"/>
              </a:lnSpc>
            </a:pP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金   星   喆</a:t>
            </a:r>
            <a:endParaRPr lang="en-US" altLang="ko-K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70000"/>
              </a:lnSpc>
            </a:pP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동국대 경주캠퍼스 </a:t>
            </a:r>
            <a:r>
              <a:rPr lang="ko-KR" alt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불교학부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그림 4" descr="달라이라마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071810"/>
            <a:ext cx="3482340" cy="2552700"/>
          </a:xfrm>
          <a:prstGeom prst="rect">
            <a:avLst/>
          </a:prstGeom>
        </p:spPr>
      </p:pic>
      <p:pic>
        <p:nvPicPr>
          <p:cNvPr id="6" name="그림 5" descr="Tibet_ma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0824" y="3071810"/>
            <a:ext cx="2711878" cy="2570798"/>
          </a:xfrm>
          <a:prstGeom prst="rect">
            <a:avLst/>
          </a:prstGeom>
        </p:spPr>
      </p:pic>
      <p:pic>
        <p:nvPicPr>
          <p:cNvPr id="7" name="그림 6" descr="1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3" y="3071810"/>
            <a:ext cx="2295407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C. </a:t>
            </a:r>
            <a:r>
              <a:rPr lang="ko-KR" altLang="en-US" dirty="0" smtClean="0"/>
              <a:t>하사도 </a:t>
            </a:r>
            <a:r>
              <a:rPr lang="en-US" altLang="ko-KR" sz="2400" dirty="0" smtClean="0"/>
              <a:t>– </a:t>
            </a:r>
            <a:r>
              <a:rPr lang="ko-KR" altLang="en-US" sz="2400" dirty="0" smtClean="0"/>
              <a:t>삼귀의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인과응보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악업의 정화</a:t>
            </a:r>
            <a:endParaRPr lang="ko-KR" altLang="en-US" sz="2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삼귀의 </a:t>
            </a:r>
            <a:r>
              <a:rPr lang="en-US" altLang="ko-KR" dirty="0" smtClean="0"/>
              <a:t>– “</a:t>
            </a:r>
            <a:r>
              <a:rPr lang="ko-KR" altLang="en-US" dirty="0" smtClean="0"/>
              <a:t>삼보만이 우리를 고통에서 구원해 줄 수 있다</a:t>
            </a:r>
            <a:r>
              <a:rPr lang="en-US" altLang="ko-KR" dirty="0" smtClean="0"/>
              <a:t>.” </a:t>
            </a:r>
            <a:r>
              <a:rPr lang="ko-KR" altLang="en-US" dirty="0" smtClean="0"/>
              <a:t>불</a:t>
            </a:r>
            <a:r>
              <a:rPr lang="en-US" altLang="ko-KR" dirty="0" smtClean="0"/>
              <a:t>, </a:t>
            </a:r>
            <a:r>
              <a:rPr lang="ko-KR" altLang="en-US" dirty="0" smtClean="0"/>
              <a:t>법</a:t>
            </a:r>
            <a:r>
              <a:rPr lang="en-US" altLang="ko-KR" dirty="0" smtClean="0"/>
              <a:t>, </a:t>
            </a:r>
            <a:r>
              <a:rPr lang="ko-KR" altLang="en-US" dirty="0" smtClean="0"/>
              <a:t>승의 의미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인과응보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선악의 기준인 </a:t>
            </a:r>
            <a:r>
              <a:rPr lang="en-US" altLang="ko-KR" dirty="0" smtClean="0"/>
              <a:t>10</a:t>
            </a:r>
            <a:r>
              <a:rPr lang="ko-KR" altLang="en-US" dirty="0" smtClean="0"/>
              <a:t>선계와 </a:t>
            </a:r>
            <a:r>
              <a:rPr lang="ko-KR" altLang="en-US" dirty="0" err="1" smtClean="0"/>
              <a:t>범계의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과보에</a:t>
            </a:r>
            <a:r>
              <a:rPr lang="ko-KR" altLang="en-US" dirty="0" smtClean="0"/>
              <a:t> 대해 상세하게 설명한다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악업 정화 방법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참회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독경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공성에 대한 이해</a:t>
            </a:r>
            <a:r>
              <a:rPr lang="en-US" altLang="ko-KR" dirty="0" smtClean="0"/>
              <a:t>, </a:t>
            </a:r>
            <a:r>
              <a:rPr lang="ko-KR" altLang="en-US" dirty="0" smtClean="0"/>
              <a:t>불상의 조성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공양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염불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지계행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삼귀의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보리심</a:t>
            </a:r>
            <a:r>
              <a:rPr lang="en-US" altLang="ko-KR" dirty="0" smtClean="0"/>
              <a:t>. “</a:t>
            </a:r>
            <a:r>
              <a:rPr lang="ko-KR" altLang="en-US" dirty="0" smtClean="0"/>
              <a:t>내생에 지옥에 태어날 죄를 지어도 참회를 할 경우 골치가 아픈 </a:t>
            </a:r>
            <a:r>
              <a:rPr lang="ko-KR" altLang="en-US" dirty="0" err="1" smtClean="0"/>
              <a:t>과보만</a:t>
            </a:r>
            <a:r>
              <a:rPr lang="ko-KR" altLang="en-US" dirty="0" smtClean="0"/>
              <a:t> 받는다</a:t>
            </a:r>
            <a:r>
              <a:rPr lang="en-US" altLang="ko-KR" dirty="0" smtClean="0"/>
              <a:t>.”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427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* </a:t>
            </a:r>
            <a:r>
              <a:rPr lang="ko-KR" altLang="en-US" dirty="0" smtClean="0"/>
              <a:t>하사도 재 분류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껜술렉덴</a:t>
            </a:r>
            <a:r>
              <a:rPr lang="en-US" altLang="ko-KR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</a:rPr>
              <a:t>Kensur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</a:rPr>
              <a:t>Lekden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맑은 고딕" pitchFamily="50" charset="-127"/>
                <a:ea typeface="맑은 고딕" pitchFamily="50" charset="-127"/>
              </a:rPr>
              <a:t>: 1900~1971)</a:t>
            </a:r>
          </a:p>
          <a:p>
            <a:endParaRPr lang="en-US" altLang="ko-KR" dirty="0" smtClean="0"/>
          </a:p>
          <a:p>
            <a:pPr>
              <a:lnSpc>
                <a:spcPct val="110000"/>
              </a:lnSpc>
            </a:pPr>
            <a:r>
              <a:rPr lang="ko-KR" altLang="en-US" sz="2600" dirty="0" smtClean="0"/>
              <a:t>하상</a:t>
            </a:r>
            <a:r>
              <a:rPr lang="en-US" altLang="ko-KR" sz="2600" dirty="0" smtClean="0"/>
              <a:t>(</a:t>
            </a:r>
            <a:r>
              <a:rPr lang="ko-KR" altLang="en-US" sz="2600" dirty="0" smtClean="0"/>
              <a:t>下上</a:t>
            </a:r>
            <a:r>
              <a:rPr lang="en-US" altLang="ko-KR" sz="2600" dirty="0" smtClean="0"/>
              <a:t>)</a:t>
            </a:r>
            <a:r>
              <a:rPr lang="ko-KR" altLang="en-US" sz="2600" dirty="0" smtClean="0"/>
              <a:t> </a:t>
            </a:r>
            <a:r>
              <a:rPr lang="en-US" altLang="ko-KR" sz="2600" dirty="0" smtClean="0"/>
              <a:t>– </a:t>
            </a:r>
            <a:r>
              <a:rPr lang="ko-KR" altLang="en-US" sz="2600" dirty="0" smtClean="0"/>
              <a:t>내생에 인간계나 하늘나라에 태어나기 위해서 수행에 전념하는 사람</a:t>
            </a:r>
            <a:endParaRPr lang="en-US" altLang="ko-KR" sz="2600" dirty="0" smtClean="0"/>
          </a:p>
          <a:p>
            <a:pPr>
              <a:lnSpc>
                <a:spcPct val="110000"/>
              </a:lnSpc>
            </a:pPr>
            <a:endParaRPr lang="en-US" altLang="ko-KR" sz="2600" dirty="0" smtClean="0"/>
          </a:p>
          <a:p>
            <a:pPr>
              <a:lnSpc>
                <a:spcPct val="110000"/>
              </a:lnSpc>
            </a:pPr>
            <a:endParaRPr lang="en-US" altLang="ko-KR" sz="2600" dirty="0" smtClean="0"/>
          </a:p>
          <a:p>
            <a:pPr>
              <a:lnSpc>
                <a:spcPct val="110000"/>
              </a:lnSpc>
            </a:pPr>
            <a:r>
              <a:rPr lang="ko-KR" altLang="en-US" sz="2600" dirty="0" smtClean="0"/>
              <a:t>하중</a:t>
            </a:r>
            <a:r>
              <a:rPr lang="en-US" altLang="ko-KR" sz="2600" dirty="0" smtClean="0"/>
              <a:t>(</a:t>
            </a:r>
            <a:r>
              <a:rPr lang="ko-KR" altLang="en-US" sz="2600" dirty="0" smtClean="0"/>
              <a:t>下中</a:t>
            </a:r>
            <a:r>
              <a:rPr lang="en-US" altLang="ko-KR" sz="2600" dirty="0" smtClean="0"/>
              <a:t>)</a:t>
            </a:r>
            <a:r>
              <a:rPr lang="ko-KR" altLang="en-US" sz="2600" dirty="0" smtClean="0"/>
              <a:t> </a:t>
            </a:r>
            <a:r>
              <a:rPr lang="en-US" altLang="ko-KR" sz="2600" dirty="0" smtClean="0"/>
              <a:t>– </a:t>
            </a:r>
            <a:r>
              <a:rPr lang="ko-KR" altLang="en-US" sz="2600" dirty="0" smtClean="0"/>
              <a:t>종교적 수행도 하지만 이를 현생에서의 행복을 위한 수단으로 사용하는 사람</a:t>
            </a:r>
            <a:endParaRPr lang="en-US" altLang="ko-KR" sz="2600" dirty="0" smtClean="0"/>
          </a:p>
          <a:p>
            <a:pPr>
              <a:lnSpc>
                <a:spcPct val="110000"/>
              </a:lnSpc>
            </a:pPr>
            <a:endParaRPr lang="en-US" altLang="ko-KR" sz="2600" dirty="0" smtClean="0"/>
          </a:p>
          <a:p>
            <a:pPr>
              <a:lnSpc>
                <a:spcPct val="110000"/>
              </a:lnSpc>
            </a:pPr>
            <a:endParaRPr lang="en-US" altLang="ko-KR" sz="2600" dirty="0" smtClean="0"/>
          </a:p>
          <a:p>
            <a:pPr>
              <a:lnSpc>
                <a:spcPct val="110000"/>
              </a:lnSpc>
            </a:pPr>
            <a:r>
              <a:rPr lang="ko-KR" altLang="en-US" sz="2600" dirty="0" smtClean="0"/>
              <a:t>하하</a:t>
            </a:r>
            <a:r>
              <a:rPr lang="en-US" altLang="ko-KR" sz="2600" dirty="0" smtClean="0"/>
              <a:t>(</a:t>
            </a:r>
            <a:r>
              <a:rPr lang="ko-KR" altLang="en-US" sz="2600" dirty="0" smtClean="0"/>
              <a:t>下下</a:t>
            </a:r>
            <a:r>
              <a:rPr lang="en-US" altLang="ko-KR" sz="2600" dirty="0" smtClean="0"/>
              <a:t>)</a:t>
            </a:r>
            <a:r>
              <a:rPr lang="ko-KR" altLang="en-US" sz="2600" dirty="0" smtClean="0"/>
              <a:t> </a:t>
            </a:r>
            <a:r>
              <a:rPr lang="en-US" altLang="ko-KR" sz="2600" dirty="0" smtClean="0"/>
              <a:t>– </a:t>
            </a:r>
            <a:r>
              <a:rPr lang="ko-KR" altLang="en-US" sz="2600" dirty="0" smtClean="0"/>
              <a:t>종교적 수행도 하지 않고 오직 현생의 행복만 추구하는 사람</a:t>
            </a:r>
            <a:endParaRPr lang="en-US" altLang="ko-KR" sz="2600" dirty="0" smtClean="0"/>
          </a:p>
          <a:p>
            <a:pPr>
              <a:lnSpc>
                <a:spcPct val="110000"/>
              </a:lnSpc>
            </a:pPr>
            <a:endParaRPr lang="en-US" altLang="ko-KR" sz="2600" dirty="0" smtClean="0"/>
          </a:p>
          <a:p>
            <a:pPr>
              <a:lnSpc>
                <a:spcPct val="110000"/>
              </a:lnSpc>
            </a:pPr>
            <a:endParaRPr lang="en-US" altLang="ko-KR" sz="2600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86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D. </a:t>
            </a:r>
            <a:r>
              <a:rPr lang="ko-KR" altLang="en-US" dirty="0" smtClean="0"/>
              <a:t>중사도 </a:t>
            </a:r>
            <a:r>
              <a:rPr lang="en-US" altLang="ko-KR" sz="2700" dirty="0" smtClean="0"/>
              <a:t>– </a:t>
            </a:r>
            <a:r>
              <a:rPr lang="ko-KR" altLang="en-US" sz="2700" dirty="0" smtClean="0"/>
              <a:t>해탈</a:t>
            </a:r>
            <a:r>
              <a:rPr lang="en-US" altLang="ko-KR" sz="2700" dirty="0" smtClean="0"/>
              <a:t>, </a:t>
            </a:r>
            <a:r>
              <a:rPr lang="ko-KR" altLang="en-US" sz="2700" dirty="0" err="1" smtClean="0"/>
              <a:t>사성제</a:t>
            </a:r>
            <a:endParaRPr lang="ko-KR" altLang="en-US" sz="27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158" y="1646236"/>
            <a:ext cx="8501122" cy="4926035"/>
          </a:xfrm>
        </p:spPr>
        <p:txBody>
          <a:bodyPr>
            <a:normAutofit fontScale="92500"/>
          </a:bodyPr>
          <a:lstStyle/>
          <a:p>
            <a:r>
              <a:rPr lang="ko-KR" altLang="en-US" sz="2400" dirty="0" smtClean="0"/>
              <a:t>해탈 </a:t>
            </a:r>
            <a:r>
              <a:rPr lang="en-US" altLang="ko-KR" sz="2400" dirty="0" smtClean="0"/>
              <a:t>- </a:t>
            </a:r>
            <a:r>
              <a:rPr lang="ko-KR" altLang="en-US" sz="2400" dirty="0" smtClean="0"/>
              <a:t>다시 태어나지 않으려는 마음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가시가 깔린 큰 마당 가운데의 꿀단지를 향해서 맨발로 들어가는 것</a:t>
            </a:r>
            <a:r>
              <a:rPr lang="en-US" altLang="ko-KR" sz="2400" dirty="0" smtClean="0"/>
              <a:t>.</a:t>
            </a:r>
          </a:p>
          <a:p>
            <a:endParaRPr lang="en-US" altLang="ko-KR" sz="2400" dirty="0" smtClean="0"/>
          </a:p>
          <a:p>
            <a:r>
              <a:rPr lang="ko-KR" altLang="en-US" sz="2400" dirty="0" err="1" smtClean="0"/>
              <a:t>사성제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– </a:t>
            </a:r>
            <a:r>
              <a:rPr lang="ko-KR" altLang="en-US" sz="2400" dirty="0" smtClean="0">
                <a:solidFill>
                  <a:srgbClr val="FF0000"/>
                </a:solidFill>
              </a:rPr>
              <a:t>고</a:t>
            </a:r>
            <a:r>
              <a:rPr lang="en-US" altLang="ko-KR" sz="2400" dirty="0" smtClean="0"/>
              <a:t>(4</a:t>
            </a:r>
            <a:r>
              <a:rPr lang="ko-KR" altLang="en-US" sz="2400" dirty="0" smtClean="0"/>
              <a:t>고</a:t>
            </a:r>
            <a:r>
              <a:rPr lang="en-US" altLang="ko-KR" sz="2400" dirty="0" smtClean="0"/>
              <a:t>, 8</a:t>
            </a:r>
            <a:r>
              <a:rPr lang="ko-KR" altLang="en-US" sz="2400" dirty="0" smtClean="0"/>
              <a:t>고</a:t>
            </a:r>
            <a:r>
              <a:rPr lang="en-US" altLang="ko-KR" sz="2400" dirty="0" smtClean="0"/>
              <a:t>), </a:t>
            </a:r>
            <a:r>
              <a:rPr lang="ko-KR" altLang="en-US" sz="2400" dirty="0" smtClean="0"/>
              <a:t>집</a:t>
            </a: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삼독의</a:t>
            </a:r>
            <a:r>
              <a:rPr lang="ko-KR" altLang="en-US" sz="2400" dirty="0" smtClean="0"/>
              <a:t> 번뇌</a:t>
            </a:r>
            <a:r>
              <a:rPr lang="en-US" altLang="ko-KR" sz="2400" dirty="0" smtClean="0"/>
              <a:t>), </a:t>
            </a:r>
            <a:r>
              <a:rPr lang="ko-KR" altLang="en-US" sz="2400" dirty="0" err="1" smtClean="0"/>
              <a:t>멸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열반</a:t>
            </a:r>
            <a:r>
              <a:rPr lang="en-US" altLang="ko-KR" sz="2400" dirty="0" smtClean="0"/>
              <a:t>), </a:t>
            </a:r>
            <a:r>
              <a:rPr lang="ko-KR" altLang="en-US" sz="2400" dirty="0" smtClean="0"/>
              <a:t>도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팔정도</a:t>
            </a:r>
            <a:r>
              <a:rPr lang="en-US" altLang="ko-KR" sz="2400" dirty="0" smtClean="0"/>
              <a:t>)</a:t>
            </a:r>
          </a:p>
          <a:p>
            <a:pPr>
              <a:buNone/>
            </a:pPr>
            <a:r>
              <a:rPr lang="ko-KR" altLang="en-US" sz="2400" dirty="0" smtClean="0"/>
              <a:t>   </a:t>
            </a:r>
            <a:endParaRPr lang="en-US" altLang="ko-KR" sz="2400" dirty="0" smtClean="0"/>
          </a:p>
          <a:p>
            <a:pPr>
              <a:buNone/>
            </a:pPr>
            <a:r>
              <a:rPr lang="en-US" altLang="ko-KR" sz="2400" dirty="0" smtClean="0"/>
              <a:t>    </a:t>
            </a:r>
            <a:r>
              <a:rPr lang="ko-KR" altLang="en-US" sz="2400" dirty="0" err="1" smtClean="0"/>
              <a:t>생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고</a:t>
            </a: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生苦</a:t>
            </a:r>
            <a:r>
              <a:rPr lang="en-US" altLang="ko-KR" sz="2400" dirty="0" smtClean="0"/>
              <a:t>)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-  </a:t>
            </a:r>
            <a:r>
              <a:rPr lang="ko-KR" altLang="en-US" sz="2400" dirty="0" smtClean="0"/>
              <a:t>탄생을 위해 </a:t>
            </a:r>
            <a:r>
              <a:rPr lang="ko-KR" altLang="en-US" sz="2400" dirty="0" err="1" smtClean="0"/>
              <a:t>중음신이</a:t>
            </a:r>
            <a:r>
              <a:rPr lang="ko-KR" altLang="en-US" sz="2400" dirty="0" smtClean="0"/>
              <a:t> 자궁에 착상하게 되는데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자궁 속은 고약한 악취가 나며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칠흑같이 어두우며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주변은 오줌과 똥으로 둘러싸여 있다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입에서 씹은 더러운 음식이 배꼽을 통해 태아에 전달된다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그런 더러운 자궁 속에서 꼼짝하지 못하고 </a:t>
            </a:r>
            <a:r>
              <a:rPr lang="en-US" altLang="ko-KR" sz="2400" dirty="0" smtClean="0"/>
              <a:t>10</a:t>
            </a:r>
            <a:r>
              <a:rPr lang="ko-KR" altLang="en-US" sz="2400" dirty="0" smtClean="0"/>
              <a:t>개월 간 갇혀 있다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출산 시에는 기름틀에 넣고 쥐어짜는 듯한 고통이 엄습한다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출산 이후에는 몸에 닿는 모든 것이 칼날이 스치듯 아프게 한다</a:t>
            </a:r>
            <a:r>
              <a:rPr lang="en-US" altLang="ko-KR" sz="2400" dirty="0" smtClean="0"/>
              <a:t>. </a:t>
            </a:r>
          </a:p>
          <a:p>
            <a:pPr>
              <a:buNone/>
            </a:pPr>
            <a:r>
              <a:rPr lang="en-US" altLang="ko-KR" sz="2400" dirty="0" smtClean="0"/>
              <a:t>    </a:t>
            </a:r>
          </a:p>
          <a:p>
            <a:pPr>
              <a:buNone/>
            </a:pPr>
            <a:r>
              <a:rPr lang="en-US" altLang="ko-KR" sz="2400" dirty="0" smtClean="0"/>
              <a:t>    </a:t>
            </a:r>
            <a:r>
              <a:rPr lang="ko-KR" altLang="en-US" sz="2400" dirty="0" smtClean="0"/>
              <a:t>노</a:t>
            </a:r>
            <a:r>
              <a:rPr lang="ko-KR" altLang="en-US" sz="2400" dirty="0" smtClean="0">
                <a:solidFill>
                  <a:srgbClr val="FF0000"/>
                </a:solidFill>
              </a:rPr>
              <a:t>고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老苦</a:t>
            </a:r>
            <a:r>
              <a:rPr lang="en-US" altLang="ko-KR" sz="2400" dirty="0" smtClean="0"/>
              <a:t>)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- </a:t>
            </a:r>
            <a:r>
              <a:rPr lang="ko-KR" altLang="en-US" sz="2400" dirty="0" smtClean="0"/>
              <a:t>앉을 때는 밧줄이 끊어진 흙 주머니 같고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일어설 때는 나무뿌리를 뽑아 내듯이 힘들다</a:t>
            </a:r>
            <a:r>
              <a:rPr lang="en-US" altLang="ko-KR" sz="2400" dirty="0" smtClean="0"/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0331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D. </a:t>
            </a:r>
            <a:r>
              <a:rPr lang="ko-KR" altLang="en-US" dirty="0" smtClean="0"/>
              <a:t>중사도 </a:t>
            </a:r>
            <a:r>
              <a:rPr lang="en-US" altLang="ko-KR" sz="2700" dirty="0" smtClean="0"/>
              <a:t>– </a:t>
            </a:r>
            <a:r>
              <a:rPr lang="ko-KR" altLang="en-US" sz="2700" dirty="0" smtClean="0"/>
              <a:t>윤회의 과정</a:t>
            </a:r>
            <a:r>
              <a:rPr lang="en-US" altLang="ko-KR" sz="2700" dirty="0" smtClean="0"/>
              <a:t>, </a:t>
            </a:r>
            <a:r>
              <a:rPr lang="ko-KR" altLang="en-US" sz="2700" dirty="0" err="1" smtClean="0"/>
              <a:t>십이연기</a:t>
            </a:r>
            <a:r>
              <a:rPr lang="en-US" altLang="ko-KR" sz="2700" dirty="0" smtClean="0"/>
              <a:t>, </a:t>
            </a:r>
            <a:r>
              <a:rPr lang="ko-KR" altLang="en-US" sz="2700" dirty="0" smtClean="0"/>
              <a:t>계정혜 삼학</a:t>
            </a:r>
            <a:endParaRPr lang="ko-KR" altLang="en-US" sz="27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en-US" altLang="ko-KR" dirty="0" smtClean="0"/>
          </a:p>
          <a:p>
            <a:r>
              <a:rPr lang="ko-KR" altLang="en-US" dirty="0" smtClean="0"/>
              <a:t>윤회의 과정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바르도</a:t>
            </a:r>
            <a:r>
              <a:rPr lang="en-US" altLang="ko-KR" sz="2800" dirty="0" smtClean="0"/>
              <a:t>(Bar Do: Between Two)</a:t>
            </a:r>
          </a:p>
          <a:p>
            <a:pPr>
              <a:buNone/>
            </a:pPr>
            <a:r>
              <a:rPr lang="ko-KR" altLang="en-US" sz="2800" dirty="0" smtClean="0"/>
              <a:t>                                                                                 </a:t>
            </a:r>
            <a:r>
              <a:rPr lang="ko-KR" altLang="en-US" sz="2800" dirty="0" smtClean="0">
                <a:hlinkClick r:id="rId2" action="ppaction://hlinkfile"/>
              </a:rPr>
              <a:t>환생</a:t>
            </a:r>
            <a:endParaRPr lang="en-US" altLang="ko-KR" sz="2800" dirty="0" smtClean="0"/>
          </a:p>
          <a:p>
            <a:r>
              <a:rPr lang="ko-KR" altLang="en-US" dirty="0" err="1" smtClean="0"/>
              <a:t>십이연기</a:t>
            </a:r>
            <a:endParaRPr lang="en-US" altLang="ko-KR" dirty="0" smtClean="0"/>
          </a:p>
          <a:p>
            <a:pPr>
              <a:buNone/>
            </a:pPr>
            <a:r>
              <a:rPr lang="ko-KR" altLang="en-US" sz="2000" b="1" dirty="0" smtClean="0">
                <a:solidFill>
                  <a:srgbClr val="FFFF00"/>
                </a:solidFill>
              </a:rPr>
              <a:t>     무명</a:t>
            </a:r>
            <a:r>
              <a:rPr lang="ko-KR" altLang="en-US" sz="2000" b="1" dirty="0" smtClean="0">
                <a:solidFill>
                  <a:srgbClr val="FFFF00"/>
                </a:solidFill>
                <a:latin typeface="바탕"/>
                <a:ea typeface="바탕"/>
              </a:rPr>
              <a:t>→ 행</a:t>
            </a:r>
            <a:r>
              <a:rPr lang="ko-KR" altLang="en-US" sz="2000" b="1" dirty="0" smtClean="0">
                <a:solidFill>
                  <a:srgbClr val="FFFF00"/>
                </a:solidFill>
                <a:latin typeface="바탕"/>
              </a:rPr>
              <a:t>→</a:t>
            </a:r>
            <a:r>
              <a:rPr lang="ko-KR" altLang="en-US" sz="2000" b="1" dirty="0" smtClean="0">
                <a:latin typeface="바탕"/>
              </a:rPr>
              <a:t> </a:t>
            </a:r>
            <a:r>
              <a:rPr lang="ko-KR" altLang="en-US" sz="2000" b="1" dirty="0" smtClean="0">
                <a:solidFill>
                  <a:srgbClr val="92D050"/>
                </a:solidFill>
                <a:latin typeface="바탕"/>
              </a:rPr>
              <a:t>식</a:t>
            </a:r>
            <a:r>
              <a:rPr lang="ko-KR" altLang="en-US" sz="2000" b="1" dirty="0" smtClean="0">
                <a:latin typeface="바탕"/>
              </a:rPr>
              <a:t> </a:t>
            </a:r>
            <a:r>
              <a:rPr lang="ko-KR" altLang="en-US" sz="2000" b="1" dirty="0" smtClean="0">
                <a:solidFill>
                  <a:srgbClr val="00B0F0"/>
                </a:solidFill>
                <a:latin typeface="바탕"/>
                <a:ea typeface="바탕"/>
              </a:rPr>
              <a:t>↔ 명색</a:t>
            </a:r>
            <a:r>
              <a:rPr lang="ko-KR" altLang="en-US" sz="2000" b="1" dirty="0" smtClean="0">
                <a:solidFill>
                  <a:srgbClr val="00B0F0"/>
                </a:solidFill>
                <a:latin typeface="바탕"/>
              </a:rPr>
              <a:t>→ </a:t>
            </a:r>
            <a:r>
              <a:rPr lang="ko-KR" altLang="en-US" sz="2000" b="1" dirty="0" err="1" smtClean="0">
                <a:solidFill>
                  <a:srgbClr val="00B0F0"/>
                </a:solidFill>
                <a:latin typeface="바탕"/>
              </a:rPr>
              <a:t>육입</a:t>
            </a:r>
            <a:r>
              <a:rPr lang="ko-KR" altLang="en-US" sz="2000" b="1" dirty="0" smtClean="0">
                <a:solidFill>
                  <a:srgbClr val="00B0F0"/>
                </a:solidFill>
                <a:latin typeface="바탕"/>
              </a:rPr>
              <a:t>→ 촉→ 수→ </a:t>
            </a:r>
            <a:r>
              <a:rPr lang="ko-KR" altLang="en-US" sz="2000" b="1" dirty="0" smtClean="0">
                <a:solidFill>
                  <a:srgbClr val="FFC000"/>
                </a:solidFill>
                <a:latin typeface="바탕"/>
              </a:rPr>
              <a:t>애→ </a:t>
            </a:r>
            <a:r>
              <a:rPr lang="ko-KR" altLang="en-US" sz="2000" b="1" dirty="0" err="1" smtClean="0">
                <a:solidFill>
                  <a:srgbClr val="FFC000"/>
                </a:solidFill>
                <a:latin typeface="바탕"/>
              </a:rPr>
              <a:t>취</a:t>
            </a:r>
            <a:r>
              <a:rPr lang="ko-KR" altLang="en-US" sz="2000" b="1" dirty="0" smtClean="0">
                <a:solidFill>
                  <a:srgbClr val="FFC000"/>
                </a:solidFill>
                <a:latin typeface="바탕"/>
              </a:rPr>
              <a:t>→ 유→ </a:t>
            </a:r>
            <a:r>
              <a:rPr lang="ko-KR" altLang="en-US" sz="2000" b="1" dirty="0" smtClean="0">
                <a:solidFill>
                  <a:schemeClr val="accent3">
                    <a:lumMod val="75000"/>
                  </a:schemeClr>
                </a:solidFill>
                <a:latin typeface="바탕"/>
              </a:rPr>
              <a:t>생→ 노사</a:t>
            </a:r>
            <a:endParaRPr lang="en-US" altLang="ko-KR" sz="2000" b="1" dirty="0" smtClean="0">
              <a:solidFill>
                <a:schemeClr val="accent3">
                  <a:lumMod val="75000"/>
                </a:schemeClr>
              </a:solidFill>
              <a:latin typeface="바탕"/>
            </a:endParaRPr>
          </a:p>
          <a:p>
            <a:pPr>
              <a:buNone/>
            </a:pPr>
            <a:r>
              <a:rPr lang="en-US" altLang="ko-KR" sz="2000" dirty="0" smtClean="0">
                <a:latin typeface="바탕"/>
              </a:rPr>
              <a:t>         2.5 </a:t>
            </a:r>
            <a:r>
              <a:rPr lang="en-US" altLang="ko-KR" sz="2000" dirty="0" smtClean="0">
                <a:solidFill>
                  <a:srgbClr val="92D050"/>
                </a:solidFill>
                <a:latin typeface="바탕"/>
              </a:rPr>
              <a:t>(</a:t>
            </a:r>
            <a:r>
              <a:rPr lang="ko-KR" altLang="en-US" sz="2000" dirty="0" smtClean="0">
                <a:solidFill>
                  <a:srgbClr val="92D050"/>
                </a:solidFill>
                <a:latin typeface="바탕"/>
              </a:rPr>
              <a:t>열매</a:t>
            </a:r>
            <a:r>
              <a:rPr lang="en-US" altLang="ko-KR" sz="2000" dirty="0" smtClean="0">
                <a:solidFill>
                  <a:srgbClr val="92D050"/>
                </a:solidFill>
                <a:latin typeface="바탕"/>
              </a:rPr>
              <a:t>=</a:t>
            </a:r>
            <a:r>
              <a:rPr lang="ko-KR" altLang="en-US" sz="2000" dirty="0" smtClean="0">
                <a:solidFill>
                  <a:srgbClr val="92D050"/>
                </a:solidFill>
                <a:latin typeface="바탕"/>
              </a:rPr>
              <a:t>씨앗</a:t>
            </a:r>
            <a:r>
              <a:rPr lang="en-US" altLang="ko-KR" sz="2000" dirty="0" smtClean="0">
                <a:solidFill>
                  <a:srgbClr val="92D050"/>
                </a:solidFill>
                <a:latin typeface="바탕"/>
              </a:rPr>
              <a:t>)         </a:t>
            </a:r>
            <a:r>
              <a:rPr lang="en-US" altLang="ko-KR" sz="2000" dirty="0" smtClean="0">
                <a:latin typeface="바탕"/>
              </a:rPr>
              <a:t>4.5                         3                  2</a:t>
            </a:r>
          </a:p>
          <a:p>
            <a:pPr>
              <a:buNone/>
            </a:pPr>
            <a:endParaRPr lang="en-US" altLang="ko-KR" sz="2000" dirty="0" smtClean="0">
              <a:latin typeface="바탕"/>
            </a:endParaRPr>
          </a:p>
          <a:p>
            <a:r>
              <a:rPr lang="ko-KR" altLang="en-US" dirty="0" smtClean="0"/>
              <a:t>계</a:t>
            </a:r>
            <a:r>
              <a:rPr lang="en-US" altLang="ko-KR" dirty="0" smtClean="0"/>
              <a:t>(</a:t>
            </a:r>
            <a:r>
              <a:rPr lang="ko-KR" altLang="en-US" dirty="0" smtClean="0"/>
              <a:t>戒</a:t>
            </a:r>
            <a:r>
              <a:rPr lang="en-US" altLang="ko-KR" dirty="0" smtClean="0"/>
              <a:t>), </a:t>
            </a:r>
            <a:r>
              <a:rPr lang="ko-KR" altLang="en-US" dirty="0" smtClean="0"/>
              <a:t>정</a:t>
            </a:r>
            <a:r>
              <a:rPr lang="en-US" altLang="ko-KR" dirty="0" smtClean="0"/>
              <a:t>(</a:t>
            </a:r>
            <a:r>
              <a:rPr lang="ko-KR" altLang="en-US" dirty="0" smtClean="0"/>
              <a:t>定</a:t>
            </a:r>
            <a:r>
              <a:rPr lang="en-US" altLang="ko-KR" dirty="0" smtClean="0"/>
              <a:t>), </a:t>
            </a:r>
            <a:r>
              <a:rPr lang="ko-KR" altLang="en-US" dirty="0" err="1" smtClean="0"/>
              <a:t>혜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慧</a:t>
            </a:r>
            <a:r>
              <a:rPr lang="en-US" altLang="ko-KR" dirty="0" smtClean="0"/>
              <a:t>)</a:t>
            </a:r>
            <a:r>
              <a:rPr lang="ko-KR" altLang="en-US" dirty="0" smtClean="0"/>
              <a:t> 삼학</a:t>
            </a:r>
            <a:endParaRPr lang="en-US" altLang="ko-KR" dirty="0" smtClean="0"/>
          </a:p>
          <a:p>
            <a:pPr>
              <a:buNone/>
            </a:pPr>
            <a:r>
              <a:rPr lang="ko-KR" altLang="en-US" sz="2400" dirty="0" smtClean="0"/>
              <a:t>    계와 정은 번뇌를 누르고 </a:t>
            </a:r>
            <a:r>
              <a:rPr lang="ko-KR" altLang="en-US" sz="2400" dirty="0" err="1" smtClean="0"/>
              <a:t>혜는</a:t>
            </a:r>
            <a:r>
              <a:rPr lang="ko-KR" altLang="en-US" sz="2400" dirty="0" smtClean="0"/>
              <a:t> 번뇌의 뿌리를 뽑는다</a:t>
            </a:r>
            <a:r>
              <a:rPr lang="en-US" altLang="ko-KR" sz="2400" dirty="0" smtClean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60553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E. </a:t>
            </a:r>
            <a:r>
              <a:rPr lang="ko-KR" altLang="en-US" dirty="0" smtClean="0"/>
              <a:t>상사도 </a:t>
            </a:r>
            <a:r>
              <a:rPr lang="en-US" altLang="ko-KR" sz="2400" dirty="0" smtClean="0"/>
              <a:t>– </a:t>
            </a:r>
            <a:r>
              <a:rPr lang="ko-KR" altLang="en-US" sz="2400" dirty="0" smtClean="0"/>
              <a:t>보리심의 중요성</a:t>
            </a:r>
            <a:endParaRPr lang="ko-KR" altLang="en-US" sz="2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ko-KR" altLang="en-US" dirty="0" smtClean="0"/>
              <a:t>윤회의 세계 속에서 </a:t>
            </a:r>
            <a:r>
              <a:rPr lang="ko-KR" altLang="en-US" dirty="0" err="1" smtClean="0"/>
              <a:t>고통받을</a:t>
            </a:r>
            <a:r>
              <a:rPr lang="ko-KR" altLang="en-US" dirty="0" smtClean="0"/>
              <a:t> 수많은 중생의 제도를 위해 </a:t>
            </a:r>
            <a:r>
              <a:rPr lang="ko-KR" altLang="en-US" dirty="0" err="1" smtClean="0"/>
              <a:t>무수겁</a:t>
            </a:r>
            <a:r>
              <a:rPr lang="ko-KR" altLang="en-US" dirty="0" smtClean="0"/>
              <a:t> 이후의 성불을 다짐하고</a:t>
            </a:r>
            <a:r>
              <a:rPr lang="en-US" altLang="ko-KR" dirty="0" smtClean="0"/>
              <a:t> [=</a:t>
            </a:r>
            <a:r>
              <a:rPr lang="ko-KR" altLang="en-US" dirty="0" smtClean="0"/>
              <a:t>보리심</a:t>
            </a:r>
            <a:r>
              <a:rPr lang="en-US" altLang="ko-KR" dirty="0" smtClean="0"/>
              <a:t>]</a:t>
            </a:r>
            <a:r>
              <a:rPr lang="ko-KR" altLang="en-US" dirty="0" smtClean="0"/>
              <a:t> 다시 윤회의 세계 속에서 살아가는 보살의 길</a:t>
            </a:r>
            <a:endParaRPr lang="en-US" altLang="ko-KR" dirty="0" smtClean="0"/>
          </a:p>
          <a:p>
            <a:pPr>
              <a:lnSpc>
                <a:spcPct val="110000"/>
              </a:lnSpc>
            </a:pPr>
            <a:endParaRPr lang="en-US" altLang="ko-KR" dirty="0" smtClean="0"/>
          </a:p>
          <a:p>
            <a:pPr>
              <a:lnSpc>
                <a:spcPct val="110000"/>
              </a:lnSpc>
            </a:pPr>
            <a:r>
              <a:rPr lang="ko-KR" altLang="en-US" dirty="0" smtClean="0"/>
              <a:t>수행자가 대승에 소속되어 있는 것이 중요한 것이 아니라 그 마음이 대승적으로 되는 것이 중요하다</a:t>
            </a:r>
            <a:endParaRPr lang="en-US" altLang="ko-KR" dirty="0" smtClean="0"/>
          </a:p>
          <a:p>
            <a:pPr>
              <a:lnSpc>
                <a:spcPct val="110000"/>
              </a:lnSpc>
            </a:pPr>
            <a:endParaRPr lang="ko-KR" altLang="en-US" dirty="0" smtClean="0"/>
          </a:p>
          <a:p>
            <a:pPr>
              <a:lnSpc>
                <a:spcPct val="110000"/>
              </a:lnSpc>
            </a:pPr>
            <a:r>
              <a:rPr lang="ko-KR" altLang="en-US" dirty="0" smtClean="0"/>
              <a:t>보리심을 가진 경우 까마귀에게 먹이를 주는 것도 </a:t>
            </a:r>
            <a:r>
              <a:rPr lang="ko-KR" altLang="en-US" dirty="0" err="1" smtClean="0"/>
              <a:t>보살행이</a:t>
            </a:r>
            <a:r>
              <a:rPr lang="ko-KR" altLang="en-US" dirty="0" smtClean="0"/>
              <a:t> 되지만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보리심이 없는 경우 </a:t>
            </a:r>
            <a:r>
              <a:rPr lang="ko-KR" altLang="en-US" dirty="0" err="1" smtClean="0"/>
              <a:t>삼천대천세계의</a:t>
            </a:r>
            <a:r>
              <a:rPr lang="ko-KR" altLang="en-US" dirty="0" smtClean="0"/>
              <a:t> 보배로 보시해도 </a:t>
            </a:r>
            <a:r>
              <a:rPr lang="ko-KR" altLang="en-US" dirty="0" err="1" smtClean="0"/>
              <a:t>보살행이</a:t>
            </a:r>
            <a:r>
              <a:rPr lang="ko-KR" altLang="en-US" dirty="0" smtClean="0"/>
              <a:t> 아니다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pPr>
              <a:lnSpc>
                <a:spcPct val="110000"/>
              </a:lnSpc>
            </a:pPr>
            <a:endParaRPr lang="ko-KR" altLang="en-US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728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E. </a:t>
            </a:r>
            <a:r>
              <a:rPr lang="ko-KR" altLang="en-US" dirty="0" smtClean="0"/>
              <a:t>상사도 </a:t>
            </a:r>
            <a:r>
              <a:rPr lang="en-US" altLang="ko-KR" sz="2700" dirty="0" smtClean="0"/>
              <a:t>– </a:t>
            </a:r>
            <a:r>
              <a:rPr lang="ko-KR" altLang="en-US" sz="2700" dirty="0" smtClean="0"/>
              <a:t>보리심 훈련</a:t>
            </a:r>
            <a:r>
              <a:rPr lang="en-US" altLang="ko-KR" sz="2700" dirty="0" smtClean="0"/>
              <a:t>: </a:t>
            </a:r>
            <a:r>
              <a:rPr lang="ko-KR" altLang="en-US" sz="2700" dirty="0" err="1" smtClean="0"/>
              <a:t>칠종인과</a:t>
            </a:r>
            <a:r>
              <a:rPr lang="en-US" altLang="ko-KR" sz="2700" dirty="0" smtClean="0"/>
              <a:t>(</a:t>
            </a:r>
            <a:r>
              <a:rPr lang="ko-KR" altLang="en-US" sz="2700" dirty="0" err="1" smtClean="0"/>
              <a:t>七種因果</a:t>
            </a:r>
            <a:r>
              <a:rPr lang="en-US" altLang="ko-KR" sz="2700" dirty="0" smtClean="0"/>
              <a:t>)</a:t>
            </a:r>
            <a:endParaRPr lang="ko-KR" altLang="en-US" sz="27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88802"/>
            <a:ext cx="8229600" cy="4954908"/>
          </a:xfrm>
          <a:ln>
            <a:solidFill>
              <a:schemeClr val="tx1"/>
            </a:solidFill>
          </a:ln>
        </p:spPr>
        <p:txBody>
          <a:bodyPr wrap="square">
            <a:noAutofit/>
          </a:bodyPr>
          <a:lstStyle/>
          <a:p>
            <a:pPr marL="514350" indent="-514350">
              <a:buNone/>
            </a:pPr>
            <a:r>
              <a:rPr lang="en-US" altLang="ko-KR" sz="2000" dirty="0" smtClean="0"/>
              <a:t>1. </a:t>
            </a:r>
            <a:r>
              <a:rPr lang="ko-KR" altLang="en-US" sz="2000" dirty="0" smtClean="0"/>
              <a:t>지모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知母</a:t>
            </a:r>
            <a:r>
              <a:rPr lang="en-US" altLang="ko-KR" sz="2000" dirty="0" smtClean="0"/>
              <a:t>) - </a:t>
            </a:r>
            <a:r>
              <a:rPr lang="ko-KR" altLang="en-US" sz="2000" dirty="0" smtClean="0"/>
              <a:t>우리가 </a:t>
            </a:r>
            <a:r>
              <a:rPr lang="ko-KR" altLang="en-US" sz="2000" dirty="0" err="1" smtClean="0"/>
              <a:t>수억겁에</a:t>
            </a:r>
            <a:r>
              <a:rPr lang="ko-KR" altLang="en-US" sz="2000" dirty="0" smtClean="0"/>
              <a:t> 걸쳐 윤회하며 살아오는 동안 모든 중생이 전생에 한 번쯤 자신의 어머니였으며 미래에도 언젠가 자신의 어머니가 될 것이라는 점을 생각한다</a:t>
            </a:r>
            <a:r>
              <a:rPr lang="en-US" altLang="ko-KR" sz="2000" dirty="0" smtClean="0"/>
              <a:t>. </a:t>
            </a:r>
          </a:p>
          <a:p>
            <a:pPr marL="514350" indent="-514350">
              <a:buNone/>
            </a:pPr>
            <a:r>
              <a:rPr lang="en-US" altLang="ko-KR" sz="2000" dirty="0" smtClean="0"/>
              <a:t>2. </a:t>
            </a:r>
            <a:r>
              <a:rPr lang="ko-KR" altLang="en-US" sz="2000" dirty="0" smtClean="0"/>
              <a:t>염은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念恩</a:t>
            </a:r>
            <a:r>
              <a:rPr lang="en-US" altLang="ko-KR" sz="2000" dirty="0" smtClean="0"/>
              <a:t>) - </a:t>
            </a:r>
            <a:r>
              <a:rPr lang="ko-KR" altLang="en-US" sz="2000" dirty="0" smtClean="0"/>
              <a:t>어머니의 은혜를 생각</a:t>
            </a:r>
            <a:endParaRPr lang="en-US" altLang="ko-KR" sz="2000" dirty="0" smtClean="0"/>
          </a:p>
          <a:p>
            <a:pPr marL="514350" indent="-514350">
              <a:buNone/>
            </a:pPr>
            <a:r>
              <a:rPr lang="en-US" altLang="ko-KR" sz="2000" dirty="0" smtClean="0"/>
              <a:t>3. </a:t>
            </a:r>
            <a:r>
              <a:rPr lang="ko-KR" altLang="en-US" sz="2000" dirty="0" smtClean="0"/>
              <a:t>보은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報恩</a:t>
            </a:r>
            <a:r>
              <a:rPr lang="en-US" altLang="ko-KR" sz="2000" dirty="0" smtClean="0"/>
              <a:t>) - </a:t>
            </a:r>
            <a:r>
              <a:rPr lang="ko-KR" altLang="en-US" sz="2000" dirty="0" smtClean="0"/>
              <a:t>전생에 나의 어머니였을 모든 중생의 은혜를 갚겠다는 마음</a:t>
            </a:r>
          </a:p>
          <a:p>
            <a:pPr marL="514350" indent="-514350">
              <a:buNone/>
            </a:pPr>
            <a:r>
              <a:rPr lang="en-US" altLang="ko-KR" sz="2000" dirty="0" smtClean="0"/>
              <a:t>4. </a:t>
            </a:r>
            <a:r>
              <a:rPr lang="ko-KR" altLang="en-US" sz="2000" dirty="0" smtClean="0"/>
              <a:t>자심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慈心</a:t>
            </a:r>
            <a:r>
              <a:rPr lang="en-US" altLang="ko-KR" sz="2000" dirty="0" smtClean="0"/>
              <a:t>) - </a:t>
            </a:r>
            <a:r>
              <a:rPr lang="ko-KR" altLang="en-US" sz="2000" dirty="0" smtClean="0"/>
              <a:t>‘친족 → 일반인 → 원수 → 일체중생’의 순서로 ‘그들이 안락하기를 바라는’ 慈心을 되풀이하여 사유 </a:t>
            </a:r>
            <a:r>
              <a:rPr lang="en-US" altLang="ko-KR" sz="2000" dirty="0" smtClean="0"/>
              <a:t> </a:t>
            </a:r>
          </a:p>
          <a:p>
            <a:pPr marL="514350" indent="-514350">
              <a:buNone/>
            </a:pPr>
            <a:r>
              <a:rPr lang="en-US" altLang="ko-KR" sz="2000" dirty="0" smtClean="0"/>
              <a:t>5. </a:t>
            </a:r>
            <a:r>
              <a:rPr lang="ko-KR" altLang="en-US" sz="2000" dirty="0" smtClean="0"/>
              <a:t>비심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悲心</a:t>
            </a:r>
            <a:r>
              <a:rPr lang="en-US" altLang="ko-KR" sz="2000" dirty="0" smtClean="0"/>
              <a:t>) - </a:t>
            </a:r>
            <a:r>
              <a:rPr lang="ko-KR" altLang="en-US" sz="2000" dirty="0" smtClean="0"/>
              <a:t>그들이 고통에서 벗어나기를 바라는’ 悲心을 되풀이하여 사유</a:t>
            </a:r>
          </a:p>
          <a:p>
            <a:pPr marL="514350" indent="-514350">
              <a:buNone/>
            </a:pPr>
            <a:r>
              <a:rPr lang="en-US" altLang="ko-KR" sz="2000" dirty="0" smtClean="0"/>
              <a:t>6. </a:t>
            </a:r>
            <a:r>
              <a:rPr lang="ko-KR" altLang="en-US" sz="2000" dirty="0" smtClean="0"/>
              <a:t>자비심 강화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强化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- </a:t>
            </a:r>
            <a:r>
              <a:rPr lang="ko-KR" altLang="en-US" sz="2000" dirty="0" smtClean="0"/>
              <a:t>이러한 마음을 더욱 강화</a:t>
            </a:r>
          </a:p>
          <a:p>
            <a:pPr marL="514350" indent="-514350">
              <a:buNone/>
            </a:pPr>
            <a:r>
              <a:rPr lang="en-US" altLang="ko-KR" sz="2000" dirty="0" smtClean="0"/>
              <a:t>7. </a:t>
            </a:r>
            <a:r>
              <a:rPr lang="ko-KR" altLang="en-US" sz="2000" dirty="0" smtClean="0"/>
              <a:t>보리심</a:t>
            </a:r>
            <a:r>
              <a:rPr lang="en-US" altLang="ko-KR" sz="2000" dirty="0" smtClean="0"/>
              <a:t>(</a:t>
            </a:r>
            <a:r>
              <a:rPr lang="ko-KR" altLang="en-US" sz="2000" dirty="0" err="1" smtClean="0"/>
              <a:t>菩提心</a:t>
            </a:r>
            <a:r>
              <a:rPr lang="en-US" altLang="ko-KR" sz="2000" dirty="0" smtClean="0"/>
              <a:t>) - </a:t>
            </a:r>
            <a:r>
              <a:rPr lang="ko-KR" altLang="en-US" sz="2000" dirty="0" smtClean="0"/>
              <a:t>일체중생을 구제한다는 짐을 내가 짊어지겠다’고 서원</a:t>
            </a:r>
            <a:endParaRPr lang="en-US" altLang="ko-KR" sz="2000" dirty="0" smtClean="0"/>
          </a:p>
          <a:p>
            <a:pPr marL="514350" indent="-514350">
              <a:buNone/>
            </a:pPr>
            <a:endParaRPr lang="en-US" altLang="ko-KR" sz="2000" dirty="0" smtClean="0"/>
          </a:p>
          <a:p>
            <a:pPr marL="514350" indent="-514350">
              <a:buNone/>
            </a:pPr>
            <a:r>
              <a:rPr lang="en-US" altLang="ko-KR" sz="2000" dirty="0" smtClean="0">
                <a:solidFill>
                  <a:srgbClr val="FFFF00"/>
                </a:solidFill>
              </a:rPr>
              <a:t>* </a:t>
            </a:r>
            <a:r>
              <a:rPr lang="ko-KR" altLang="en-US" sz="2000" dirty="0" smtClean="0">
                <a:solidFill>
                  <a:srgbClr val="FFFF00"/>
                </a:solidFill>
              </a:rPr>
              <a:t>보리심을 닦지 않고 </a:t>
            </a:r>
            <a:r>
              <a:rPr lang="en-US" altLang="ko-KR" sz="2000" dirty="0" smtClean="0">
                <a:solidFill>
                  <a:srgbClr val="FFFF00"/>
                </a:solidFill>
              </a:rPr>
              <a:t>“</a:t>
            </a:r>
            <a:r>
              <a:rPr lang="ko-KR" altLang="en-US" sz="2000" dirty="0" smtClean="0">
                <a:solidFill>
                  <a:srgbClr val="FFFF00"/>
                </a:solidFill>
              </a:rPr>
              <a:t>모든 중생을 위해 성불하겠다</a:t>
            </a:r>
            <a:r>
              <a:rPr lang="en-US" altLang="ko-KR" sz="2000" dirty="0" smtClean="0">
                <a:solidFill>
                  <a:srgbClr val="FFFF00"/>
                </a:solidFill>
              </a:rPr>
              <a:t>.”</a:t>
            </a:r>
            <a:r>
              <a:rPr lang="ko-KR" altLang="en-US" sz="2000" dirty="0" smtClean="0">
                <a:solidFill>
                  <a:srgbClr val="FFFF00"/>
                </a:solidFill>
              </a:rPr>
              <a:t>고 염원할 경우 </a:t>
            </a:r>
            <a:r>
              <a:rPr lang="en-US" altLang="ko-KR" sz="2000" dirty="0" smtClean="0">
                <a:solidFill>
                  <a:srgbClr val="FFFF00"/>
                </a:solidFill>
              </a:rPr>
              <a:t>‘</a:t>
            </a:r>
            <a:r>
              <a:rPr lang="ko-KR" altLang="en-US" sz="2000" dirty="0" smtClean="0">
                <a:solidFill>
                  <a:srgbClr val="FFFF00"/>
                </a:solidFill>
              </a:rPr>
              <a:t>교만한 마음</a:t>
            </a:r>
            <a:r>
              <a:rPr lang="en-US" altLang="ko-KR" sz="2000" dirty="0" smtClean="0">
                <a:solidFill>
                  <a:srgbClr val="FFFF00"/>
                </a:solidFill>
              </a:rPr>
              <a:t>’</a:t>
            </a:r>
            <a:r>
              <a:rPr lang="ko-KR" altLang="en-US" sz="2000" dirty="0" smtClean="0">
                <a:solidFill>
                  <a:srgbClr val="FFFF00"/>
                </a:solidFill>
              </a:rPr>
              <a:t>만 자라난다</a:t>
            </a:r>
            <a:r>
              <a:rPr lang="en-US" altLang="ko-KR" sz="2000" dirty="0" smtClean="0">
                <a:solidFill>
                  <a:srgbClr val="FFFF00"/>
                </a:solidFill>
              </a:rPr>
              <a:t>.  - </a:t>
            </a:r>
            <a:r>
              <a:rPr lang="ko-KR" altLang="en-US" sz="2000" dirty="0" err="1" smtClean="0">
                <a:solidFill>
                  <a:srgbClr val="FFFF00"/>
                </a:solidFill>
              </a:rPr>
              <a:t>쫑카빠</a:t>
            </a:r>
            <a:r>
              <a:rPr lang="ko-KR" altLang="en-US" sz="2000" dirty="0" smtClean="0">
                <a:solidFill>
                  <a:srgbClr val="FFFF00"/>
                </a:solidFill>
              </a:rPr>
              <a:t> </a:t>
            </a:r>
            <a:r>
              <a:rPr lang="en-US" altLang="ko-KR" sz="2000" dirty="0" smtClean="0">
                <a:solidFill>
                  <a:srgbClr val="FFFF00"/>
                </a:solidFill>
              </a:rPr>
              <a:t>-</a:t>
            </a:r>
            <a:endParaRPr lang="ko-KR" alt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59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E. </a:t>
            </a:r>
            <a:r>
              <a:rPr lang="ko-KR" altLang="en-US" dirty="0" smtClean="0"/>
              <a:t>상사도 </a:t>
            </a:r>
            <a:r>
              <a:rPr lang="en-US" altLang="ko-KR" sz="2700" dirty="0" smtClean="0"/>
              <a:t>– </a:t>
            </a:r>
            <a:r>
              <a:rPr lang="ko-KR" altLang="en-US" sz="2700" dirty="0" smtClean="0"/>
              <a:t>보리심 훈련</a:t>
            </a:r>
            <a:r>
              <a:rPr lang="en-US" altLang="ko-KR" sz="2700" dirty="0" smtClean="0"/>
              <a:t>: </a:t>
            </a:r>
            <a:r>
              <a:rPr lang="ko-KR" altLang="en-US" sz="2700" dirty="0" smtClean="0"/>
              <a:t>자타상환</a:t>
            </a:r>
            <a:r>
              <a:rPr lang="en-US" altLang="ko-KR" sz="2700" dirty="0" smtClean="0"/>
              <a:t>(</a:t>
            </a:r>
            <a:r>
              <a:rPr lang="ko-KR" altLang="en-US" sz="2700" dirty="0" smtClean="0"/>
              <a:t>自他相換</a:t>
            </a:r>
            <a:r>
              <a:rPr lang="en-US" altLang="ko-KR" sz="2700" dirty="0" smtClean="0"/>
              <a:t>)</a:t>
            </a:r>
            <a:endParaRPr lang="ko-KR" altLang="en-US" sz="27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나와 남을 바꿔 보기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자신을 타인으로 삼고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타인을 자신으로 삼는’ 수행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“</a:t>
            </a:r>
            <a:r>
              <a:rPr lang="ko-KR" altLang="en-US" dirty="0" smtClean="0"/>
              <a:t>타자였던 부모의 정과 혈이 자신의 몸이 </a:t>
            </a:r>
            <a:r>
              <a:rPr lang="ko-KR" altLang="en-US" dirty="0" err="1" smtClean="0"/>
              <a:t>되었</a:t>
            </a:r>
            <a:r>
              <a:rPr lang="en-US" altLang="ko-KR" dirty="0" smtClean="0"/>
              <a:t>”</a:t>
            </a:r>
            <a:r>
              <a:rPr lang="ko-KR" altLang="en-US" dirty="0" smtClean="0"/>
              <a:t>듯이</a:t>
            </a:r>
            <a:r>
              <a:rPr lang="en-US" altLang="ko-KR" dirty="0" smtClean="0"/>
              <a:t>, </a:t>
            </a:r>
            <a:r>
              <a:rPr lang="ko-KR" altLang="en-US" dirty="0" smtClean="0"/>
              <a:t>또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이 산에서 보던 저 산이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저 산에 가면 이 산이 되</a:t>
            </a:r>
            <a:r>
              <a:rPr lang="en-US" altLang="ko-KR" dirty="0" smtClean="0"/>
              <a:t>”</a:t>
            </a:r>
            <a:r>
              <a:rPr lang="ko-KR" altLang="en-US" dirty="0" smtClean="0"/>
              <a:t>듯이 자신과 타인을 바꾸어 보는 것은 다만 상상 속에서 이루어지는 것이 아니라 실제로 일어날 수 있다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204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E. </a:t>
            </a:r>
            <a:r>
              <a:rPr lang="ko-KR" altLang="en-US" dirty="0" smtClean="0"/>
              <a:t>상사도 </a:t>
            </a:r>
            <a:r>
              <a:rPr lang="en-US" altLang="ko-KR" sz="2700" dirty="0" smtClean="0"/>
              <a:t>– </a:t>
            </a:r>
            <a:r>
              <a:rPr lang="ko-KR" altLang="en-US" sz="2800" dirty="0" smtClean="0"/>
              <a:t>보살 서원식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ko-KR" altLang="en-US" dirty="0" smtClean="0"/>
              <a:t>보리심이 계발된 후 수행자는 </a:t>
            </a:r>
            <a:r>
              <a:rPr lang="ko-KR" altLang="en-US" dirty="0" err="1" smtClean="0"/>
              <a:t>궤범사</a:t>
            </a:r>
            <a:r>
              <a:rPr lang="ko-KR" altLang="en-US" dirty="0" smtClean="0"/>
              <a:t> 앞에 무릎을 꿇고 앉아 공경합장하고 </a:t>
            </a:r>
            <a:r>
              <a:rPr lang="ko-KR" altLang="en-US" dirty="0" err="1" smtClean="0"/>
              <a:t>의궤를</a:t>
            </a:r>
            <a:r>
              <a:rPr lang="ko-KR" altLang="en-US" dirty="0" smtClean="0"/>
              <a:t> 받는다</a:t>
            </a:r>
            <a:r>
              <a:rPr lang="en-US" altLang="ko-KR" dirty="0" smtClean="0"/>
              <a:t>.</a:t>
            </a:r>
          </a:p>
          <a:p>
            <a:pPr>
              <a:lnSpc>
                <a:spcPct val="120000"/>
              </a:lnSpc>
            </a:pPr>
            <a:endParaRPr lang="en-US" altLang="ko-KR" dirty="0" smtClean="0"/>
          </a:p>
          <a:p>
            <a:pPr>
              <a:lnSpc>
                <a:spcPct val="120000"/>
              </a:lnSpc>
            </a:pPr>
            <a:r>
              <a:rPr lang="ko-KR" altLang="en-US" dirty="0" smtClean="0"/>
              <a:t>현생에 </a:t>
            </a:r>
            <a:r>
              <a:rPr lang="ko-KR" altLang="en-US" dirty="0" err="1" smtClean="0"/>
              <a:t>보리심에서</a:t>
            </a:r>
            <a:r>
              <a:rPr lang="ko-KR" altLang="en-US" dirty="0" smtClean="0"/>
              <a:t> 물러나지 않기 위해서는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항상 경전을 읽고 스승에게 배워 보리심의 이점을 마음에 새기며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낮에 </a:t>
            </a:r>
            <a:r>
              <a:rPr lang="en-US" altLang="ko-KR" dirty="0" smtClean="0"/>
              <a:t>3</a:t>
            </a:r>
            <a:r>
              <a:rPr lang="ko-KR" altLang="en-US" dirty="0" smtClean="0"/>
              <a:t>회 밤에 </a:t>
            </a:r>
            <a:r>
              <a:rPr lang="en-US" altLang="ko-KR" dirty="0" smtClean="0"/>
              <a:t>3</a:t>
            </a:r>
            <a:r>
              <a:rPr lang="ko-KR" altLang="en-US" dirty="0" smtClean="0"/>
              <a:t>회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매일 총</a:t>
            </a:r>
            <a:r>
              <a:rPr lang="en-US" altLang="ko-KR" dirty="0" smtClean="0"/>
              <a:t>6</a:t>
            </a:r>
            <a:r>
              <a:rPr lang="ko-KR" altLang="en-US" dirty="0" smtClean="0"/>
              <a:t>회에 걸쳐 ‘삼보에 귀의하고 육바라밀을 닦아 중생을 이롭게 하여 성불하고자 합니다’라는 서원을 되풀이함으로써 보리심을 강화시키고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항상 지혜와 복덕의 두 가지 </a:t>
            </a:r>
            <a:r>
              <a:rPr lang="ko-KR" altLang="en-US" dirty="0" err="1" smtClean="0"/>
              <a:t>자량을</a:t>
            </a:r>
            <a:r>
              <a:rPr lang="ko-KR" altLang="en-US" dirty="0" smtClean="0"/>
              <a:t> 쌓으며 살아가면 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그리고 내생에 발심이 후퇴하게 만드는 것은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스승이나 공덕을 갖춘 사람을 비난하거나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참회할 필요가 없는 자에게 참회의 마음이 생기게 하거나</a:t>
            </a:r>
            <a:r>
              <a:rPr lang="en-US" altLang="ko-KR" dirty="0" smtClean="0"/>
              <a:t>, </a:t>
            </a:r>
            <a:r>
              <a:rPr lang="ko-KR" altLang="en-US" dirty="0" smtClean="0"/>
              <a:t>대승에 올바로 진입한 중생에 대해 나쁘게 말하거나</a:t>
            </a:r>
            <a:r>
              <a:rPr lang="en-US" altLang="ko-KR" dirty="0" smtClean="0"/>
              <a:t>, </a:t>
            </a:r>
            <a:r>
              <a:rPr lang="ko-KR" altLang="en-US" dirty="0" smtClean="0"/>
              <a:t>남을 속이고 비방하며 존중하지 않는 것 등</a:t>
            </a:r>
          </a:p>
          <a:p>
            <a:pPr>
              <a:lnSpc>
                <a:spcPct val="120000"/>
              </a:lnSpc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428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 </a:t>
            </a:r>
            <a:r>
              <a:rPr lang="ko-KR" altLang="en-US" dirty="0" smtClean="0"/>
              <a:t>상사도 </a:t>
            </a:r>
            <a:r>
              <a:rPr lang="en-US" altLang="ko-KR" sz="2700" dirty="0" smtClean="0"/>
              <a:t>– 6</a:t>
            </a:r>
            <a:r>
              <a:rPr lang="ko-KR" altLang="en-US" sz="2700" dirty="0" err="1" smtClean="0"/>
              <a:t>바라밀</a:t>
            </a:r>
            <a:r>
              <a:rPr lang="ko-KR" altLang="en-US" sz="2700" dirty="0" smtClean="0"/>
              <a:t> 중 앞의 </a:t>
            </a:r>
            <a:r>
              <a:rPr lang="en-US" altLang="ko-KR" sz="2700" dirty="0" smtClean="0"/>
              <a:t>4</a:t>
            </a:r>
            <a:r>
              <a:rPr lang="ko-KR" altLang="en-US" sz="2700" dirty="0" smtClean="0"/>
              <a:t>바라밀과 </a:t>
            </a:r>
            <a:r>
              <a:rPr lang="en-US" altLang="ko-KR" sz="2700" dirty="0" err="1" smtClean="0"/>
              <a:t>4</a:t>
            </a:r>
            <a:r>
              <a:rPr lang="ko-KR" altLang="en-US" sz="2700" dirty="0" err="1" smtClean="0"/>
              <a:t>섭법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ko-KR" altLang="en-US" dirty="0" smtClean="0"/>
              <a:t>육바라밀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자상속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自相續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불성을 성숙</a:t>
            </a:r>
            <a:endParaRPr lang="en-US" altLang="ko-KR" dirty="0" smtClean="0"/>
          </a:p>
          <a:p>
            <a:pPr>
              <a:lnSpc>
                <a:spcPct val="120000"/>
              </a:lnSpc>
            </a:pPr>
            <a:r>
              <a:rPr lang="ko-KR" altLang="en-US" dirty="0" err="1" smtClean="0"/>
              <a:t>사섭법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타상속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他相續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불성을 성숙</a:t>
            </a:r>
            <a:r>
              <a:rPr lang="en-US" altLang="ko-KR" dirty="0" smtClean="0"/>
              <a:t>: </a:t>
            </a:r>
            <a:r>
              <a:rPr lang="ko-KR" altLang="en-US" dirty="0" smtClean="0"/>
              <a:t>보시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애어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이행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동사</a:t>
            </a:r>
            <a:endParaRPr lang="en-US" altLang="ko-KR" dirty="0" smtClean="0"/>
          </a:p>
          <a:p>
            <a:pPr>
              <a:lnSpc>
                <a:spcPct val="120000"/>
              </a:lnSpc>
            </a:pPr>
            <a:endParaRPr lang="en-US" altLang="ko-KR" dirty="0" smtClean="0"/>
          </a:p>
          <a:p>
            <a:pPr>
              <a:lnSpc>
                <a:spcPct val="120000"/>
              </a:lnSpc>
            </a:pPr>
            <a:r>
              <a:rPr lang="en-US" altLang="ko-KR" dirty="0" smtClean="0"/>
              <a:t>“</a:t>
            </a:r>
            <a:r>
              <a:rPr lang="ko-KR" altLang="en-US" dirty="0" smtClean="0"/>
              <a:t>재가보살은 재보시를 하고 출가보살은 </a:t>
            </a:r>
            <a:r>
              <a:rPr lang="ko-KR" altLang="en-US" dirty="0" err="1" smtClean="0"/>
              <a:t>법보시를</a:t>
            </a:r>
            <a:r>
              <a:rPr lang="ko-KR" altLang="en-US" dirty="0" smtClean="0"/>
              <a:t> 하라</a:t>
            </a:r>
            <a:r>
              <a:rPr lang="en-US" altLang="ko-KR" dirty="0" smtClean="0"/>
              <a:t>.”</a:t>
            </a:r>
          </a:p>
          <a:p>
            <a:pPr>
              <a:lnSpc>
                <a:spcPct val="120000"/>
              </a:lnSpc>
            </a:pPr>
            <a:r>
              <a:rPr lang="en-US" altLang="ko-KR" dirty="0" smtClean="0"/>
              <a:t>“</a:t>
            </a:r>
            <a:r>
              <a:rPr lang="ko-KR" altLang="en-US" dirty="0" smtClean="0"/>
              <a:t>재물을 쌓은 후 한 몫에 보시하는 것보다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기회가 될 때마다 조금씩 여러 번 보시하는 것이 낫다</a:t>
            </a:r>
            <a:r>
              <a:rPr lang="en-US" altLang="ko-KR" dirty="0" smtClean="0"/>
              <a:t>. “</a:t>
            </a:r>
          </a:p>
          <a:p>
            <a:pPr>
              <a:lnSpc>
                <a:spcPct val="120000"/>
              </a:lnSpc>
            </a:pPr>
            <a:r>
              <a:rPr lang="en-US" altLang="ko-KR" dirty="0" smtClean="0"/>
              <a:t>“</a:t>
            </a:r>
            <a:r>
              <a:rPr lang="ko-KR" altLang="en-US" dirty="0" smtClean="0"/>
              <a:t>계행이 청정한 자에 대해서는 그의 신발에 묻은 먼지도 상서롭다고 여겨 가져가 공경한다</a:t>
            </a:r>
            <a:r>
              <a:rPr lang="en-US" altLang="ko-KR" dirty="0" smtClean="0"/>
              <a:t>. ”</a:t>
            </a:r>
          </a:p>
          <a:p>
            <a:pPr>
              <a:lnSpc>
                <a:spcPct val="120000"/>
              </a:lnSpc>
            </a:pPr>
            <a:r>
              <a:rPr lang="en-US" altLang="ko-KR" dirty="0" smtClean="0"/>
              <a:t>“</a:t>
            </a:r>
            <a:r>
              <a:rPr lang="ko-KR" altLang="en-US" dirty="0" smtClean="0"/>
              <a:t>천겁의 보시로 쌓은 공덕도 한 번의 분노로 모두 무너진다</a:t>
            </a:r>
            <a:r>
              <a:rPr lang="en-US" altLang="ko-KR" dirty="0" smtClean="0"/>
              <a:t>.”</a:t>
            </a:r>
          </a:p>
          <a:p>
            <a:pPr>
              <a:lnSpc>
                <a:spcPct val="120000"/>
              </a:lnSpc>
            </a:pPr>
            <a:r>
              <a:rPr lang="en-US" altLang="ko-KR" dirty="0" smtClean="0"/>
              <a:t>“</a:t>
            </a:r>
            <a:r>
              <a:rPr lang="ko-KR" altLang="en-US" dirty="0" smtClean="0"/>
              <a:t>남이 나를 해치는 것은 나의 악업을 씻어 주는 것이기에 이에 대해 화를 낸다면 배은망덕한 짓이다</a:t>
            </a:r>
            <a:r>
              <a:rPr lang="en-US" altLang="ko-KR" dirty="0" smtClean="0"/>
              <a:t>. ”</a:t>
            </a:r>
          </a:p>
          <a:p>
            <a:pPr>
              <a:lnSpc>
                <a:spcPct val="120000"/>
              </a:lnSpc>
            </a:pPr>
            <a:r>
              <a:rPr lang="en-US" altLang="ko-KR" dirty="0" smtClean="0"/>
              <a:t>“</a:t>
            </a:r>
            <a:r>
              <a:rPr lang="ko-KR" altLang="en-US" dirty="0" smtClean="0"/>
              <a:t>그 마음에 질투심이 있다면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모든 중생의 성불을 원한다</a:t>
            </a:r>
            <a:r>
              <a:rPr lang="en-US" altLang="ko-KR" dirty="0" smtClean="0"/>
              <a:t>.’</a:t>
            </a:r>
            <a:r>
              <a:rPr lang="ko-KR" altLang="en-US" dirty="0" smtClean="0"/>
              <a:t>는 그의 보리심은 속임수에 불과하다</a:t>
            </a:r>
            <a:r>
              <a:rPr lang="en-US" altLang="ko-KR" dirty="0" smtClean="0"/>
              <a:t>. ”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948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E. </a:t>
            </a:r>
            <a:r>
              <a:rPr lang="ko-KR" altLang="en-US" dirty="0" smtClean="0"/>
              <a:t>상사도 </a:t>
            </a:r>
            <a:r>
              <a:rPr lang="en-US" altLang="ko-KR" sz="2700" dirty="0" smtClean="0"/>
              <a:t>– 6</a:t>
            </a:r>
            <a:r>
              <a:rPr lang="ko-KR" altLang="en-US" sz="2700" dirty="0" err="1" smtClean="0"/>
              <a:t>바라밀</a:t>
            </a:r>
            <a:r>
              <a:rPr lang="ko-KR" altLang="en-US" sz="2700" dirty="0" smtClean="0"/>
              <a:t> 중 선정과 지혜</a:t>
            </a:r>
            <a:r>
              <a:rPr lang="en-US" altLang="ko-KR" sz="2700" dirty="0" smtClean="0"/>
              <a:t> </a:t>
            </a:r>
            <a:endParaRPr lang="ko-KR" altLang="en-US" sz="27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4366" y="1646237"/>
            <a:ext cx="8229600" cy="4526280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dirty="0" smtClean="0"/>
              <a:t>선정</a:t>
            </a:r>
            <a:r>
              <a:rPr lang="en-US" altLang="ko-KR" dirty="0" smtClean="0"/>
              <a:t>: </a:t>
            </a:r>
            <a:r>
              <a:rPr lang="ko-KR" altLang="en-US" dirty="0" smtClean="0"/>
              <a:t>지</a:t>
            </a:r>
            <a:r>
              <a:rPr lang="en-US" altLang="ko-KR" dirty="0" smtClean="0"/>
              <a:t>(</a:t>
            </a:r>
            <a:r>
              <a:rPr lang="ko-KR" altLang="en-US" dirty="0" smtClean="0"/>
              <a:t>止</a:t>
            </a:r>
            <a:r>
              <a:rPr lang="en-US" altLang="ko-KR" dirty="0" smtClean="0"/>
              <a:t>: </a:t>
            </a:r>
            <a:r>
              <a:rPr lang="en-US" altLang="ko-KR" dirty="0" err="1" smtClean="0">
                <a:latin typeface="+mj-ea"/>
                <a:ea typeface="+mj-ea"/>
              </a:rPr>
              <a:t>śamatha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r>
              <a:rPr lang="en-US" altLang="ko-KR" dirty="0" smtClean="0"/>
              <a:t>- </a:t>
            </a:r>
            <a:r>
              <a:rPr lang="ko-KR" altLang="en-US" dirty="0" smtClean="0"/>
              <a:t>혼침과 </a:t>
            </a:r>
            <a:r>
              <a:rPr lang="ko-KR" altLang="en-US" dirty="0" err="1" smtClean="0"/>
              <a:t>도거를</a:t>
            </a:r>
            <a:r>
              <a:rPr lang="ko-KR" altLang="en-US" dirty="0" smtClean="0"/>
              <a:t> 물리친 </a:t>
            </a:r>
            <a:r>
              <a:rPr lang="ko-KR" altLang="en-US" dirty="0" err="1" smtClean="0"/>
              <a:t>경안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輕安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상태에서 하나의 대상에 집중한다</a:t>
            </a:r>
            <a:r>
              <a:rPr lang="en-US" altLang="ko-KR" dirty="0" smtClean="0"/>
              <a:t>[</a:t>
            </a:r>
            <a:r>
              <a:rPr lang="ko-KR" altLang="en-US" dirty="0" err="1" smtClean="0"/>
              <a:t>心一境性</a:t>
            </a:r>
            <a:r>
              <a:rPr lang="en-US" altLang="ko-KR" dirty="0" smtClean="0"/>
              <a:t>]. </a:t>
            </a:r>
            <a:r>
              <a:rPr lang="ko-KR" altLang="en-US" dirty="0" smtClean="0"/>
              <a:t>부처님의 형상을 허공에 조각한다</a:t>
            </a:r>
            <a:r>
              <a:rPr lang="en-US" altLang="ko-KR" dirty="0" smtClean="0"/>
              <a:t>. 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지혜</a:t>
            </a:r>
            <a:r>
              <a:rPr lang="en-US" altLang="ko-KR" dirty="0" smtClean="0"/>
              <a:t>: </a:t>
            </a:r>
            <a:r>
              <a:rPr lang="ko-KR" altLang="en-US" dirty="0" smtClean="0"/>
              <a:t>관</a:t>
            </a:r>
            <a:r>
              <a:rPr lang="en-US" altLang="ko-KR" dirty="0" smtClean="0"/>
              <a:t>(</a:t>
            </a:r>
            <a:r>
              <a:rPr lang="ko-KR" altLang="en-US" dirty="0" smtClean="0"/>
              <a:t>觀</a:t>
            </a:r>
            <a:r>
              <a:rPr lang="en-US" altLang="ko-KR" dirty="0" smtClean="0"/>
              <a:t>: </a:t>
            </a:r>
            <a:r>
              <a:rPr lang="en-US" altLang="ko-KR" dirty="0" err="1" smtClean="0">
                <a:latin typeface="+mn-ea"/>
              </a:rPr>
              <a:t>vipaśyanā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중관</a:t>
            </a:r>
            <a:r>
              <a:rPr lang="en-US" altLang="ko-KR" dirty="0" smtClean="0"/>
              <a:t>(</a:t>
            </a:r>
            <a:r>
              <a:rPr lang="ko-KR" altLang="en-US" dirty="0" smtClean="0"/>
              <a:t>中觀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 대한 귀류논증파</a:t>
            </a:r>
            <a:r>
              <a:rPr lang="en-US" altLang="ko-KR" dirty="0" smtClean="0"/>
              <a:t>(</a:t>
            </a:r>
            <a:r>
              <a:rPr lang="en-US" altLang="ko-KR" dirty="0" err="1" smtClean="0">
                <a:latin typeface="+mn-ea"/>
              </a:rPr>
              <a:t>prāsaṅgika</a:t>
            </a:r>
            <a:r>
              <a:rPr lang="en-US" altLang="ko-KR" dirty="0" smtClean="0"/>
              <a:t>)</a:t>
            </a:r>
            <a:r>
              <a:rPr lang="ko-KR" altLang="en-US" dirty="0" smtClean="0"/>
              <a:t>적 이해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지관쌍운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止觀雙運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</a:t>
            </a:r>
            <a:r>
              <a:rPr lang="ko-KR" altLang="en-US" dirty="0" smtClean="0"/>
              <a:t>지</a:t>
            </a:r>
            <a:r>
              <a:rPr lang="ko-KR" altLang="en-US" dirty="0" smtClean="0">
                <a:latin typeface="바탕"/>
                <a:ea typeface="바탕"/>
              </a:rPr>
              <a:t>→ 지관 </a:t>
            </a:r>
            <a:r>
              <a:rPr lang="ko-KR" altLang="en-US" dirty="0" smtClean="0">
                <a:latin typeface="바탕"/>
              </a:rPr>
              <a:t>→ 지 → 지관 → 지 →</a:t>
            </a:r>
            <a:r>
              <a:rPr lang="en-US" altLang="ko-KR" dirty="0" smtClean="0"/>
              <a:t> </a:t>
            </a:r>
            <a:r>
              <a:rPr lang="ko-KR" altLang="en-US" dirty="0" smtClean="0"/>
              <a:t>지관</a:t>
            </a:r>
          </a:p>
          <a:p>
            <a:pPr>
              <a:buNone/>
            </a:pPr>
            <a:r>
              <a:rPr lang="en-US" altLang="ko-KR" dirty="0" smtClean="0"/>
              <a:t>           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085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4000" dirty="0" err="1" smtClean="0"/>
              <a:t>菩提</a:t>
            </a:r>
            <a:r>
              <a:rPr lang="ko-KR" altLang="en-US" sz="4000" dirty="0" err="1" smtClean="0">
                <a:solidFill>
                  <a:srgbClr val="00B0F0"/>
                </a:solidFill>
              </a:rPr>
              <a:t>道次第</a:t>
            </a:r>
            <a:r>
              <a:rPr lang="ko-KR" altLang="en-US" sz="4000" dirty="0" smtClean="0"/>
              <a:t>   </a:t>
            </a:r>
            <a:r>
              <a:rPr lang="bo-CN" sz="7200" dirty="0" smtClean="0"/>
              <a:t>བྱ</a:t>
            </a:r>
            <a:r>
              <a:rPr lang="en-US" sz="7200" dirty="0" smtClean="0"/>
              <a:t>ང</a:t>
            </a:r>
            <a:r>
              <a:rPr lang="bo-CN" sz="7200" dirty="0" smtClean="0"/>
              <a:t>་ཆུབ་</a:t>
            </a:r>
            <a:r>
              <a:rPr lang="bo-CN" sz="7200" dirty="0" smtClean="0">
                <a:solidFill>
                  <a:srgbClr val="00B0F0"/>
                </a:solidFill>
              </a:rPr>
              <a:t>ལམ་རིམ་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sz="3600" dirty="0" smtClean="0"/>
              <a:t> </a:t>
            </a:r>
            <a:r>
              <a:rPr lang="ko-KR" altLang="en-US" sz="3600" dirty="0" err="1" smtClean="0"/>
              <a:t>보리</a:t>
            </a:r>
            <a:r>
              <a:rPr lang="ko-KR" altLang="en-US" sz="3600" dirty="0" err="1" smtClean="0">
                <a:solidFill>
                  <a:srgbClr val="00B0F0"/>
                </a:solidFill>
              </a:rPr>
              <a:t>도차제</a:t>
            </a:r>
            <a:r>
              <a:rPr lang="ko-KR" altLang="en-US" sz="3600" dirty="0" smtClean="0"/>
              <a:t>   </a:t>
            </a:r>
            <a:r>
              <a:rPr lang="en-US" altLang="ko-KR" sz="4000" dirty="0" err="1" smtClean="0"/>
              <a:t>Byang</a:t>
            </a:r>
            <a:r>
              <a:rPr lang="en-US" altLang="ko-KR" sz="4000" dirty="0" smtClean="0"/>
              <a:t> Chub </a:t>
            </a:r>
            <a:r>
              <a:rPr lang="en-US" altLang="ko-KR" sz="4000" dirty="0" smtClean="0">
                <a:solidFill>
                  <a:srgbClr val="00B0F0"/>
                </a:solidFill>
              </a:rPr>
              <a:t>Lam Rim</a:t>
            </a:r>
            <a:endParaRPr lang="ko-KR" altLang="en-US" sz="4000" dirty="0">
              <a:solidFill>
                <a:srgbClr val="00B0F0"/>
              </a:solidFill>
            </a:endParaRPr>
          </a:p>
        </p:txBody>
      </p:sp>
      <p:pic>
        <p:nvPicPr>
          <p:cNvPr id="6" name="그림 5" descr="tsongkhap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2928934"/>
            <a:ext cx="2319528" cy="303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삼사도의 수행 목표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5720" y="1646237"/>
            <a:ext cx="8501122" cy="4526280"/>
          </a:xfrm>
        </p:spPr>
        <p:txBody>
          <a:bodyPr>
            <a:normAutofit lnSpcReduction="10000"/>
          </a:bodyPr>
          <a:lstStyle/>
          <a:p>
            <a:r>
              <a:rPr lang="ko-KR" altLang="en-US" dirty="0" smtClean="0"/>
              <a:t>하사도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종교심과 도덕성 </a:t>
            </a:r>
            <a:r>
              <a:rPr lang="en-US" altLang="ko-KR" dirty="0" smtClean="0"/>
              <a:t>/ </a:t>
            </a:r>
            <a:r>
              <a:rPr lang="ko-KR" altLang="en-US" dirty="0" smtClean="0"/>
              <a:t>세간도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</a:t>
            </a:r>
            <a:r>
              <a:rPr lang="ko-KR" altLang="en-US" sz="2800" dirty="0" smtClean="0">
                <a:solidFill>
                  <a:srgbClr val="92D050"/>
                </a:solidFill>
              </a:rPr>
              <a:t>종교심 </a:t>
            </a:r>
            <a:r>
              <a:rPr lang="en-US" altLang="ko-KR" sz="2800" dirty="0" smtClean="0">
                <a:solidFill>
                  <a:srgbClr val="92D050"/>
                </a:solidFill>
              </a:rPr>
              <a:t>- </a:t>
            </a:r>
            <a:r>
              <a:rPr lang="ko-KR" altLang="en-US" sz="2800" dirty="0" smtClean="0">
                <a:solidFill>
                  <a:srgbClr val="92D050"/>
                </a:solidFill>
              </a:rPr>
              <a:t>속물처럼 살지 않겠다는 마음</a:t>
            </a:r>
            <a:endParaRPr lang="en-US" altLang="ko-KR" sz="2800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en-US" altLang="ko-KR" sz="2800" dirty="0" smtClean="0">
                <a:solidFill>
                  <a:srgbClr val="92D050"/>
                </a:solidFill>
              </a:rPr>
              <a:t>      </a:t>
            </a:r>
            <a:r>
              <a:rPr lang="ko-KR" altLang="en-US" sz="2800" dirty="0" smtClean="0">
                <a:solidFill>
                  <a:srgbClr val="92D050"/>
                </a:solidFill>
              </a:rPr>
              <a:t>도덕성 </a:t>
            </a:r>
            <a:r>
              <a:rPr lang="en-US" altLang="ko-KR" sz="2800" dirty="0" smtClean="0">
                <a:solidFill>
                  <a:srgbClr val="92D050"/>
                </a:solidFill>
              </a:rPr>
              <a:t>- </a:t>
            </a:r>
            <a:r>
              <a:rPr lang="ko-KR" altLang="en-US" sz="2800" dirty="0" smtClean="0">
                <a:solidFill>
                  <a:srgbClr val="92D050"/>
                </a:solidFill>
              </a:rPr>
              <a:t>꿈에도 나쁜 짓을 하지 않는 마음 </a:t>
            </a:r>
            <a:endParaRPr lang="en-US" altLang="ko-KR" sz="2800" dirty="0" smtClean="0">
              <a:solidFill>
                <a:srgbClr val="92D050"/>
              </a:solidFill>
            </a:endParaRPr>
          </a:p>
          <a:p>
            <a:endParaRPr lang="en-US" altLang="ko-KR" dirty="0" smtClean="0"/>
          </a:p>
          <a:p>
            <a:r>
              <a:rPr lang="ko-KR" altLang="en-US" dirty="0" smtClean="0"/>
              <a:t>중사도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출리심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出離心</a:t>
            </a:r>
            <a:r>
              <a:rPr lang="en-US" altLang="ko-KR" dirty="0" smtClean="0"/>
              <a:t>) / </a:t>
            </a:r>
            <a:r>
              <a:rPr lang="ko-KR" altLang="en-US" dirty="0" smtClean="0"/>
              <a:t>나한도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</a:t>
            </a:r>
            <a:r>
              <a:rPr lang="ko-KR" altLang="en-US" sz="2800" dirty="0" err="1" smtClean="0">
                <a:solidFill>
                  <a:srgbClr val="92D050"/>
                </a:solidFill>
              </a:rPr>
              <a:t>출리심</a:t>
            </a:r>
            <a:r>
              <a:rPr lang="ko-KR" altLang="en-US" sz="2800" dirty="0" smtClean="0">
                <a:solidFill>
                  <a:srgbClr val="92D050"/>
                </a:solidFill>
              </a:rPr>
              <a:t> </a:t>
            </a:r>
            <a:r>
              <a:rPr lang="en-US" altLang="ko-KR" sz="2800" dirty="0" smtClean="0">
                <a:solidFill>
                  <a:srgbClr val="92D050"/>
                </a:solidFill>
              </a:rPr>
              <a:t>- </a:t>
            </a:r>
            <a:r>
              <a:rPr lang="ko-KR" altLang="en-US" sz="2800" dirty="0" smtClean="0">
                <a:solidFill>
                  <a:srgbClr val="92D050"/>
                </a:solidFill>
              </a:rPr>
              <a:t>내생에 다시 태어나지 않으려는 마음</a:t>
            </a:r>
            <a:endParaRPr lang="en-US" altLang="ko-KR" sz="2800" dirty="0" smtClean="0">
              <a:solidFill>
                <a:srgbClr val="92D050"/>
              </a:solidFill>
            </a:endParaRPr>
          </a:p>
          <a:p>
            <a:endParaRPr lang="en-US" altLang="ko-KR" dirty="0" smtClean="0"/>
          </a:p>
          <a:p>
            <a:r>
              <a:rPr lang="ko-KR" altLang="en-US" dirty="0" smtClean="0"/>
              <a:t>상사도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보리심과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청정견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淸淨見</a:t>
            </a:r>
            <a:r>
              <a:rPr lang="en-US" altLang="ko-KR" dirty="0" smtClean="0"/>
              <a:t>) / </a:t>
            </a:r>
            <a:r>
              <a:rPr lang="ko-KR" altLang="en-US" dirty="0" smtClean="0"/>
              <a:t>보살도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</a:t>
            </a:r>
            <a:r>
              <a:rPr lang="ko-KR" altLang="en-US" sz="2800" dirty="0" smtClean="0">
                <a:solidFill>
                  <a:srgbClr val="92D050"/>
                </a:solidFill>
              </a:rPr>
              <a:t>보리심 </a:t>
            </a:r>
            <a:r>
              <a:rPr lang="en-US" altLang="ko-KR" sz="2800" dirty="0" smtClean="0">
                <a:solidFill>
                  <a:srgbClr val="92D050"/>
                </a:solidFill>
              </a:rPr>
              <a:t>- </a:t>
            </a:r>
            <a:r>
              <a:rPr lang="ko-KR" altLang="en-US" sz="2800" dirty="0" smtClean="0">
                <a:solidFill>
                  <a:srgbClr val="92D050"/>
                </a:solidFill>
              </a:rPr>
              <a:t>성불을 지향하며 남을 위하는 마음 </a:t>
            </a:r>
            <a:endParaRPr lang="en-US" altLang="ko-KR" sz="2800" dirty="0" smtClean="0">
              <a:solidFill>
                <a:srgbClr val="92D050"/>
              </a:solidFill>
            </a:endParaRPr>
          </a:p>
          <a:p>
            <a:pPr>
              <a:buNone/>
            </a:pPr>
            <a:r>
              <a:rPr lang="ko-KR" altLang="en-US" sz="2800" dirty="0" smtClean="0">
                <a:solidFill>
                  <a:srgbClr val="92D050"/>
                </a:solidFill>
              </a:rPr>
              <a:t>    </a:t>
            </a:r>
            <a:r>
              <a:rPr lang="ko-KR" altLang="en-US" sz="2800" dirty="0" err="1" smtClean="0">
                <a:solidFill>
                  <a:srgbClr val="92D050"/>
                </a:solidFill>
              </a:rPr>
              <a:t>청정견</a:t>
            </a:r>
            <a:r>
              <a:rPr lang="ko-KR" altLang="en-US" sz="2800" dirty="0" smtClean="0">
                <a:solidFill>
                  <a:srgbClr val="92D050"/>
                </a:solidFill>
              </a:rPr>
              <a:t> </a:t>
            </a:r>
            <a:r>
              <a:rPr lang="en-US" altLang="ko-KR" sz="2800" dirty="0" smtClean="0">
                <a:solidFill>
                  <a:srgbClr val="92D050"/>
                </a:solidFill>
              </a:rPr>
              <a:t>- </a:t>
            </a:r>
            <a:r>
              <a:rPr lang="ko-KR" altLang="en-US" sz="2800" dirty="0" smtClean="0">
                <a:solidFill>
                  <a:srgbClr val="92D050"/>
                </a:solidFill>
              </a:rPr>
              <a:t>모든 게 실체가 없다는 공성</a:t>
            </a:r>
            <a:r>
              <a:rPr lang="en-US" altLang="ko-KR" sz="2800" dirty="0" smtClean="0">
                <a:solidFill>
                  <a:srgbClr val="92D050"/>
                </a:solidFill>
              </a:rPr>
              <a:t>(</a:t>
            </a:r>
            <a:r>
              <a:rPr lang="ko-KR" altLang="en-US" sz="2800" dirty="0" smtClean="0">
                <a:solidFill>
                  <a:srgbClr val="92D050"/>
                </a:solidFill>
              </a:rPr>
              <a:t>空性</a:t>
            </a:r>
            <a:r>
              <a:rPr lang="en-US" altLang="ko-KR" sz="2800" dirty="0" smtClean="0">
                <a:solidFill>
                  <a:srgbClr val="92D050"/>
                </a:solidFill>
              </a:rPr>
              <a:t>)</a:t>
            </a:r>
            <a:r>
              <a:rPr lang="ko-KR" altLang="en-US" sz="2800" dirty="0" smtClean="0">
                <a:solidFill>
                  <a:srgbClr val="92D050"/>
                </a:solidFill>
              </a:rPr>
              <a:t>의 통찰</a:t>
            </a:r>
            <a:endParaRPr lang="ko-KR" altLang="en-US" sz="2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50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부처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아라한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전륜성왕</a:t>
            </a:r>
            <a:r>
              <a:rPr lang="ko-KR" altLang="en-US" dirty="0" smtClean="0"/>
              <a:t> 비교</a:t>
            </a:r>
            <a:endParaRPr lang="ko-KR" altLang="en-US" dirty="0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</p:nvPr>
        </p:nvGraphicFramePr>
        <p:xfrm>
          <a:off x="428596" y="2857496"/>
          <a:ext cx="82296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32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 smtClean="0">
                          <a:latin typeface="맑은 고딕" pitchFamily="50" charset="-127"/>
                          <a:ea typeface="맑은 고딕" pitchFamily="50" charset="-127"/>
                        </a:rPr>
                        <a:t>지혜</a:t>
                      </a:r>
                      <a:endParaRPr lang="ko-KR" altLang="en-US" sz="32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 smtClean="0">
                          <a:latin typeface="맑은 고딕" pitchFamily="50" charset="-127"/>
                          <a:ea typeface="맑은 고딕" pitchFamily="50" charset="-127"/>
                        </a:rPr>
                        <a:t>복덕</a:t>
                      </a:r>
                      <a:endParaRPr lang="ko-KR" altLang="en-US" sz="32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 smtClean="0">
                          <a:latin typeface="맑은 고딕" pitchFamily="50" charset="-127"/>
                          <a:ea typeface="맑은 고딕" pitchFamily="50" charset="-127"/>
                        </a:rPr>
                        <a:t>부처</a:t>
                      </a:r>
                      <a:endParaRPr lang="ko-KR" altLang="en-US" sz="32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 smtClean="0">
                          <a:latin typeface="맑은 고딕" pitchFamily="50" charset="-127"/>
                          <a:ea typeface="맑은 고딕" pitchFamily="50" charset="-127"/>
                        </a:rPr>
                        <a:t>O</a:t>
                      </a:r>
                      <a:endParaRPr lang="ko-KR" altLang="en-US" sz="32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 smtClean="0">
                          <a:latin typeface="맑은 고딕" pitchFamily="50" charset="-127"/>
                          <a:ea typeface="맑은 고딕" pitchFamily="50" charset="-127"/>
                        </a:rPr>
                        <a:t>O</a:t>
                      </a:r>
                      <a:endParaRPr lang="ko-KR" altLang="en-US" sz="32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아라한</a:t>
                      </a:r>
                      <a:endParaRPr lang="ko-KR" altLang="en-US" sz="32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 smtClean="0">
                          <a:latin typeface="맑은 고딕" pitchFamily="50" charset="-127"/>
                          <a:ea typeface="맑은 고딕" pitchFamily="50" charset="-127"/>
                        </a:rPr>
                        <a:t>O</a:t>
                      </a:r>
                      <a:endParaRPr lang="ko-KR" altLang="en-US" sz="32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 smtClean="0">
                          <a:latin typeface="맑은 고딕" pitchFamily="50" charset="-127"/>
                          <a:ea typeface="맑은 고딕" pitchFamily="50" charset="-127"/>
                        </a:rPr>
                        <a:t>X</a:t>
                      </a:r>
                      <a:endParaRPr lang="ko-KR" altLang="en-US" sz="32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전륜성왕</a:t>
                      </a:r>
                      <a:endParaRPr lang="ko-KR" altLang="en-US" sz="32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 smtClean="0">
                          <a:latin typeface="맑은 고딕" pitchFamily="50" charset="-127"/>
                          <a:ea typeface="맑은 고딕" pitchFamily="50" charset="-127"/>
                        </a:rPr>
                        <a:t>X</a:t>
                      </a:r>
                      <a:endParaRPr lang="ko-KR" altLang="en-US" sz="32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 smtClean="0">
                          <a:latin typeface="맑은 고딕" pitchFamily="50" charset="-127"/>
                          <a:ea typeface="맑은 고딕" pitchFamily="50" charset="-127"/>
                        </a:rPr>
                        <a:t>O</a:t>
                      </a:r>
                      <a:endParaRPr lang="ko-KR" altLang="en-US" sz="32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00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현교와 밀교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526280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현교</a:t>
            </a: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顯敎</a:t>
            </a: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)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- 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드러난 가르침</a:t>
            </a:r>
            <a:endParaRPr lang="en-US" altLang="ko-KR" dirty="0" smtClean="0">
              <a:latin typeface="바탕" pitchFamily="18" charset="-127"/>
              <a:ea typeface="바탕" pitchFamily="18" charset="-127"/>
            </a:endParaRPr>
          </a:p>
          <a:p>
            <a:pPr>
              <a:buNone/>
            </a:pP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   - </a:t>
            </a:r>
            <a:r>
              <a:rPr lang="ko-KR" altLang="en-US" dirty="0" err="1" smtClean="0">
                <a:latin typeface="바탕" pitchFamily="18" charset="-127"/>
                <a:ea typeface="바탕" pitchFamily="18" charset="-127"/>
              </a:rPr>
              <a:t>보리도차제론</a:t>
            </a:r>
            <a:endParaRPr lang="en-US" altLang="ko-KR" dirty="0" smtClean="0">
              <a:latin typeface="바탕" pitchFamily="18" charset="-127"/>
              <a:ea typeface="바탕" pitchFamily="18" charset="-127"/>
            </a:endParaRPr>
          </a:p>
          <a:p>
            <a:pPr>
              <a:buNone/>
            </a:pP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   - 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소승과 대승</a:t>
            </a: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dirty="0" err="1" smtClean="0">
                <a:latin typeface="바탕" pitchFamily="18" charset="-127"/>
                <a:ea typeface="바탕" pitchFamily="18" charset="-127"/>
              </a:rPr>
              <a:t>바라밀승</a:t>
            </a: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)</a:t>
            </a:r>
          </a:p>
          <a:p>
            <a:pPr>
              <a:buNone/>
            </a:pP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   - 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인승</a:t>
            </a: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因乘</a:t>
            </a: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en-US" altLang="ko-KR" dirty="0" err="1" smtClean="0">
                <a:latin typeface="바탕" pitchFamily="18" charset="-127"/>
                <a:ea typeface="바탕" pitchFamily="18" charset="-127"/>
              </a:rPr>
              <a:t>Hetu-</a:t>
            </a:r>
            <a:r>
              <a:rPr lang="en-US" dirty="0" err="1" smtClean="0">
                <a:latin typeface="바탕" pitchFamily="18" charset="-127"/>
                <a:ea typeface="바탕" pitchFamily="18" charset="-127"/>
              </a:rPr>
              <a:t>yāna</a:t>
            </a: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)</a:t>
            </a:r>
          </a:p>
          <a:p>
            <a:endParaRPr lang="en-US" altLang="ko-KR" dirty="0" smtClean="0">
              <a:latin typeface="바탕" pitchFamily="18" charset="-127"/>
              <a:ea typeface="바탕" pitchFamily="18" charset="-127"/>
            </a:endParaRPr>
          </a:p>
          <a:p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밀교</a:t>
            </a: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密敎</a:t>
            </a: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)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 </a:t>
            </a: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– </a:t>
            </a:r>
            <a:r>
              <a:rPr lang="ko-KR" altLang="en-US" dirty="0" smtClean="0">
                <a:latin typeface="바탕" pitchFamily="18" charset="-127"/>
                <a:ea typeface="바탕" pitchFamily="18" charset="-127"/>
              </a:rPr>
              <a:t>비밀스런 가르침</a:t>
            </a:r>
            <a:endParaRPr lang="en-US" altLang="ko-KR" dirty="0" smtClean="0">
              <a:latin typeface="바탕" pitchFamily="18" charset="-127"/>
              <a:ea typeface="바탕" pitchFamily="18" charset="-127"/>
            </a:endParaRPr>
          </a:p>
          <a:p>
            <a:pPr>
              <a:buNone/>
            </a:pP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   - </a:t>
            </a:r>
            <a:r>
              <a:rPr lang="ko-KR" altLang="en-US" dirty="0" err="1" smtClean="0">
                <a:latin typeface="바탕" pitchFamily="18" charset="-127"/>
                <a:ea typeface="바탕" pitchFamily="18" charset="-127"/>
              </a:rPr>
              <a:t>밀종도차제론</a:t>
            </a: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dirty="0" err="1" smtClean="0">
                <a:latin typeface="바탕" pitchFamily="18" charset="-127"/>
                <a:ea typeface="바탕" pitchFamily="18" charset="-127"/>
              </a:rPr>
              <a:t>비밀도차제론</a:t>
            </a: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)</a:t>
            </a:r>
          </a:p>
          <a:p>
            <a:pPr>
              <a:buNone/>
            </a:pP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   - </a:t>
            </a:r>
            <a:r>
              <a:rPr lang="ko-KR" altLang="en-US" dirty="0" err="1" smtClean="0">
                <a:latin typeface="바탕" pitchFamily="18" charset="-127"/>
                <a:ea typeface="바탕" pitchFamily="18" charset="-127"/>
              </a:rPr>
              <a:t>금강승</a:t>
            </a: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dirty="0" err="1" smtClean="0">
                <a:latin typeface="바탕" pitchFamily="18" charset="-127"/>
                <a:ea typeface="바탕" pitchFamily="18" charset="-127"/>
              </a:rPr>
              <a:t>불교딴뜨리즘</a:t>
            </a: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)</a:t>
            </a:r>
          </a:p>
          <a:p>
            <a:pPr>
              <a:buNone/>
            </a:pP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   - </a:t>
            </a:r>
            <a:r>
              <a:rPr lang="ko-KR" altLang="en-US" dirty="0" err="1" smtClean="0">
                <a:latin typeface="바탕" pitchFamily="18" charset="-127"/>
                <a:ea typeface="바탕" pitchFamily="18" charset="-127"/>
              </a:rPr>
              <a:t>과승</a:t>
            </a: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(</a:t>
            </a:r>
            <a:r>
              <a:rPr lang="ko-KR" altLang="en-US" dirty="0" err="1" smtClean="0">
                <a:latin typeface="바탕" pitchFamily="18" charset="-127"/>
                <a:ea typeface="바탕" pitchFamily="18" charset="-127"/>
              </a:rPr>
              <a:t>果乘</a:t>
            </a: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, </a:t>
            </a:r>
            <a:r>
              <a:rPr lang="en-US" altLang="ko-KR" dirty="0" err="1" smtClean="0">
                <a:latin typeface="바탕" pitchFamily="18" charset="-127"/>
                <a:ea typeface="바탕" pitchFamily="18" charset="-127"/>
              </a:rPr>
              <a:t>Phala-</a:t>
            </a:r>
            <a:r>
              <a:rPr lang="en-US" dirty="0" err="1" smtClean="0">
                <a:latin typeface="바탕" pitchFamily="18" charset="-127"/>
                <a:ea typeface="바탕" pitchFamily="18" charset="-127"/>
              </a:rPr>
              <a:t>yāna</a:t>
            </a:r>
            <a:r>
              <a:rPr lang="en-US" altLang="ko-KR" dirty="0" smtClean="0">
                <a:latin typeface="바탕" pitchFamily="18" charset="-127"/>
                <a:ea typeface="바탕" pitchFamily="18" charset="-127"/>
              </a:rPr>
              <a:t>)</a:t>
            </a:r>
          </a:p>
          <a:p>
            <a:pPr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91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보리도차제광론</a:t>
            </a:r>
            <a:r>
              <a:rPr lang="ko-KR" altLang="en-US" dirty="0" smtClean="0"/>
              <a:t> 번역서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158" y="1785926"/>
            <a:ext cx="8358246" cy="4526280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3900" b="1" dirty="0" smtClean="0"/>
              <a:t>菩提道次第</a:t>
            </a:r>
            <a:r>
              <a:rPr lang="ko-KR" altLang="en-US" sz="3900" b="1" dirty="0" err="1" smtClean="0"/>
              <a:t>廣論</a:t>
            </a:r>
            <a:r>
              <a:rPr lang="en-US" altLang="ko-KR" b="1" dirty="0" smtClean="0"/>
              <a:t>, </a:t>
            </a:r>
            <a:r>
              <a:rPr lang="en-US" altLang="ko-KR" sz="2600" dirty="0" smtClean="0">
                <a:latin typeface="+mj-ea"/>
              </a:rPr>
              <a:t>1934</a:t>
            </a:r>
            <a:r>
              <a:rPr lang="ko-KR" altLang="en-US" sz="2600" b="1" dirty="0" smtClean="0"/>
              <a:t>年</a:t>
            </a:r>
            <a:r>
              <a:rPr lang="en-US" altLang="ko-KR" sz="2600" b="1" dirty="0" smtClean="0"/>
              <a:t>,</a:t>
            </a:r>
            <a:r>
              <a:rPr lang="ko-KR" altLang="en-US" sz="2600" b="1" dirty="0" smtClean="0"/>
              <a:t> 法尊 譯</a:t>
            </a:r>
            <a:endParaRPr lang="en-US" altLang="ko-KR" sz="2600" b="1" dirty="0" smtClean="0"/>
          </a:p>
          <a:p>
            <a:pPr>
              <a:buNone/>
            </a:pPr>
            <a:r>
              <a:rPr lang="en-US" sz="2600" dirty="0" smtClean="0"/>
              <a:t>     http://www.suttaworld.org/ancient_t/ptd/index.htm</a:t>
            </a:r>
          </a:p>
          <a:p>
            <a:pPr>
              <a:buNone/>
            </a:pPr>
            <a:r>
              <a:rPr lang="en-US" sz="2600" dirty="0" smtClean="0"/>
              <a:t>     http://www.jcedu.org/fxzd/ptd/index.htm</a:t>
            </a:r>
          </a:p>
          <a:p>
            <a:pPr>
              <a:buNone/>
            </a:pPr>
            <a:r>
              <a:rPr lang="en-US" sz="2600" dirty="0" smtClean="0"/>
              <a:t>     http://www.guanglun.com/</a:t>
            </a:r>
          </a:p>
          <a:p>
            <a:endParaRPr lang="en-US" dirty="0" smtClean="0"/>
          </a:p>
          <a:p>
            <a:r>
              <a:rPr lang="en-US" sz="3900" dirty="0" smtClean="0">
                <a:solidFill>
                  <a:srgbClr val="00B0F0"/>
                </a:solidFill>
              </a:rPr>
              <a:t>The Great Treatise On The Stages </a:t>
            </a:r>
          </a:p>
          <a:p>
            <a:pPr>
              <a:buNone/>
            </a:pPr>
            <a:r>
              <a:rPr lang="en-US" sz="3900" dirty="0" smtClean="0">
                <a:solidFill>
                  <a:srgbClr val="00B0F0"/>
                </a:solidFill>
              </a:rPr>
              <a:t>   Of The Path To Enlightenment,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00B0F0"/>
                </a:solidFill>
              </a:rPr>
              <a:t>   </a:t>
            </a:r>
            <a:r>
              <a:rPr lang="en-US" sz="2400" dirty="0" smtClean="0">
                <a:solidFill>
                  <a:srgbClr val="00B0F0"/>
                </a:solidFill>
              </a:rPr>
              <a:t>Vol. 1(2001),2(2004),3(2002), Snow Lion, </a:t>
            </a:r>
          </a:p>
          <a:p>
            <a:pPr>
              <a:buNone/>
            </a:pPr>
            <a:r>
              <a:rPr lang="en-US" sz="2400" dirty="0" smtClean="0">
                <a:solidFill>
                  <a:srgbClr val="00B0F0"/>
                </a:solidFill>
              </a:rPr>
              <a:t>    </a:t>
            </a:r>
            <a:r>
              <a:rPr lang="en-US" sz="2400" dirty="0" err="1" smtClean="0">
                <a:solidFill>
                  <a:srgbClr val="00B0F0"/>
                </a:solidFill>
              </a:rPr>
              <a:t>LamRim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</a:rPr>
              <a:t>ChenMo</a:t>
            </a:r>
            <a:r>
              <a:rPr lang="en-US" sz="2400" dirty="0" smtClean="0">
                <a:solidFill>
                  <a:srgbClr val="00B0F0"/>
                </a:solidFill>
              </a:rPr>
              <a:t> Translation Committee</a:t>
            </a:r>
          </a:p>
          <a:p>
            <a:pPr>
              <a:buNone/>
            </a:pPr>
            <a:endParaRPr lang="en-US" sz="2400" dirty="0" smtClean="0"/>
          </a:p>
          <a:p>
            <a:r>
              <a:rPr lang="ko-KR" altLang="en-US" sz="3900" dirty="0" smtClean="0">
                <a:solidFill>
                  <a:schemeClr val="accent6"/>
                </a:solidFill>
              </a:rPr>
              <a:t>깨달음에 이르는 길</a:t>
            </a:r>
            <a:r>
              <a:rPr lang="en-US" altLang="ko-KR" dirty="0" smtClean="0">
                <a:solidFill>
                  <a:schemeClr val="accent6"/>
                </a:solidFill>
              </a:rPr>
              <a:t>, 2005, </a:t>
            </a:r>
            <a:r>
              <a:rPr lang="ko-KR" altLang="en-US" dirty="0" err="1" smtClean="0">
                <a:solidFill>
                  <a:schemeClr val="accent6"/>
                </a:solidFill>
              </a:rPr>
              <a:t>청전</a:t>
            </a:r>
            <a:r>
              <a:rPr lang="ko-KR" altLang="en-US" dirty="0" smtClean="0">
                <a:solidFill>
                  <a:schemeClr val="accent6"/>
                </a:solidFill>
              </a:rPr>
              <a:t> 역</a:t>
            </a:r>
            <a:endParaRPr lang="en-US" dirty="0" smtClean="0">
              <a:solidFill>
                <a:schemeClr val="accent6"/>
              </a:solidFill>
            </a:endParaRPr>
          </a:p>
          <a:p>
            <a:endParaRPr lang="en-US" sz="1800" dirty="0" smtClean="0"/>
          </a:p>
          <a:p>
            <a:pPr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65985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보리도차제론</a:t>
            </a:r>
            <a:r>
              <a:rPr lang="ko-KR" altLang="en-US" dirty="0" smtClean="0"/>
              <a:t> 관련 도서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357158" y="1646237"/>
            <a:ext cx="8429684" cy="4526280"/>
          </a:xfrm>
        </p:spPr>
        <p:txBody>
          <a:bodyPr>
            <a:normAutofit lnSpcReduction="10000"/>
          </a:bodyPr>
          <a:lstStyle/>
          <a:p>
            <a:r>
              <a:rPr lang="en-US" altLang="ko-KR" sz="2800" dirty="0" smtClean="0"/>
              <a:t>&lt;</a:t>
            </a:r>
            <a:r>
              <a:rPr lang="ko-KR" altLang="en-US" sz="2800" dirty="0" smtClean="0"/>
              <a:t>깨달음으로 가는 올바른 순서</a:t>
            </a:r>
            <a:r>
              <a:rPr lang="en-US" altLang="ko-KR" sz="2800" dirty="0" smtClean="0"/>
              <a:t>&gt; </a:t>
            </a:r>
          </a:p>
          <a:p>
            <a:pPr>
              <a:buNone/>
            </a:pPr>
            <a:r>
              <a:rPr lang="ko-KR" altLang="en-US" sz="2800" dirty="0" smtClean="0"/>
              <a:t>    </a:t>
            </a:r>
            <a:r>
              <a:rPr lang="ko-KR" altLang="en-US" sz="2800" dirty="0" err="1" smtClean="0"/>
              <a:t>초펠</a:t>
            </a:r>
            <a:r>
              <a:rPr lang="ko-KR" altLang="en-US" sz="2800" dirty="0" smtClean="0"/>
              <a:t> </a:t>
            </a:r>
            <a:r>
              <a:rPr lang="ko-KR" altLang="en-US" sz="2800" dirty="0" err="1" smtClean="0"/>
              <a:t>편역</a:t>
            </a:r>
            <a:r>
              <a:rPr lang="en-US" altLang="ko-KR" sz="2800" dirty="0" smtClean="0"/>
              <a:t>, </a:t>
            </a:r>
            <a:r>
              <a:rPr lang="ko-KR" altLang="en-US" sz="2800" dirty="0" err="1" smtClean="0"/>
              <a:t>여시아문</a:t>
            </a:r>
            <a:endParaRPr lang="en-US" altLang="ko-KR" sz="2800" dirty="0" smtClean="0"/>
          </a:p>
          <a:p>
            <a:endParaRPr lang="en-US" altLang="ko-KR" sz="2800" dirty="0" smtClean="0"/>
          </a:p>
          <a:p>
            <a:r>
              <a:rPr lang="en-US" altLang="ko-KR" sz="2800" dirty="0" smtClean="0"/>
              <a:t>&lt;</a:t>
            </a:r>
            <a:r>
              <a:rPr lang="ko-KR" altLang="en-US" sz="2800" dirty="0" err="1" smtClean="0"/>
              <a:t>티벳스승들에게</a:t>
            </a:r>
            <a:r>
              <a:rPr lang="ko-KR" altLang="en-US" sz="2800" dirty="0" smtClean="0"/>
              <a:t> 깨달음의 길을 묻는 다면 </a:t>
            </a:r>
            <a:r>
              <a:rPr lang="en-US" altLang="ko-KR" sz="2800" dirty="0" smtClean="0"/>
              <a:t>– </a:t>
            </a:r>
            <a:r>
              <a:rPr lang="ko-KR" altLang="en-US" sz="2800" dirty="0" err="1" smtClean="0"/>
              <a:t>람림</a:t>
            </a:r>
            <a:r>
              <a:rPr lang="en-US" altLang="ko-KR" sz="2800" dirty="0" smtClean="0"/>
              <a:t>&gt; </a:t>
            </a:r>
            <a:r>
              <a:rPr lang="ko-KR" altLang="en-US" sz="2800" dirty="0" err="1" smtClean="0"/>
              <a:t>초펠</a:t>
            </a:r>
            <a:r>
              <a:rPr lang="ko-KR" altLang="en-US" sz="2800" dirty="0" smtClean="0"/>
              <a:t> </a:t>
            </a:r>
            <a:r>
              <a:rPr lang="ko-KR" altLang="en-US" sz="2800" dirty="0" err="1" smtClean="0"/>
              <a:t>편역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하늘호수</a:t>
            </a:r>
            <a:endParaRPr lang="en-US" altLang="ko-KR" sz="2800" dirty="0" smtClean="0"/>
          </a:p>
          <a:p>
            <a:endParaRPr lang="en-US" altLang="ko-KR" sz="2800" dirty="0" smtClean="0"/>
          </a:p>
          <a:p>
            <a:r>
              <a:rPr lang="en-US" altLang="ko-KR" sz="2800" dirty="0" smtClean="0"/>
              <a:t>&lt;</a:t>
            </a:r>
            <a:r>
              <a:rPr lang="ko-KR" altLang="en-US" sz="2800" dirty="0" err="1" smtClean="0"/>
              <a:t>보리도차제약론</a:t>
            </a:r>
            <a:r>
              <a:rPr lang="en-US" altLang="ko-KR" sz="2800" dirty="0" smtClean="0"/>
              <a:t>&gt;</a:t>
            </a:r>
          </a:p>
          <a:p>
            <a:pPr>
              <a:buNone/>
            </a:pPr>
            <a:r>
              <a:rPr lang="ko-KR" altLang="en-US" sz="2800" dirty="0" smtClean="0"/>
              <a:t>   양승규 역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시륜</a:t>
            </a:r>
            <a:endParaRPr lang="en-US" altLang="ko-KR" sz="2800" dirty="0" smtClean="0"/>
          </a:p>
          <a:p>
            <a:pPr>
              <a:buNone/>
            </a:pPr>
            <a:endParaRPr lang="en-US" altLang="ko-KR" sz="2800" dirty="0" smtClean="0"/>
          </a:p>
          <a:p>
            <a:r>
              <a:rPr lang="en-US" altLang="ko-KR" sz="2800" b="1" dirty="0" smtClean="0"/>
              <a:t>&lt;</a:t>
            </a:r>
            <a:r>
              <a:rPr lang="ko-KR" altLang="en-US" sz="2800" b="1" dirty="0" err="1" smtClean="0"/>
              <a:t>보리도에</a:t>
            </a:r>
            <a:r>
              <a:rPr lang="ko-KR" altLang="en-US" sz="2800" b="1" dirty="0" smtClean="0"/>
              <a:t> 이르는 차제</a:t>
            </a:r>
            <a:r>
              <a:rPr lang="en-US" altLang="ko-KR" sz="2800" b="1" dirty="0" smtClean="0"/>
              <a:t>&gt;</a:t>
            </a:r>
          </a:p>
          <a:p>
            <a:pPr>
              <a:buNone/>
            </a:pPr>
            <a:r>
              <a:rPr lang="ko-KR" altLang="en-US" sz="2800" dirty="0" smtClean="0"/>
              <a:t>    </a:t>
            </a:r>
            <a:r>
              <a:rPr lang="ko-KR" altLang="en-US" sz="2800" dirty="0" err="1" smtClean="0"/>
              <a:t>도향</a:t>
            </a:r>
            <a:r>
              <a:rPr lang="ko-KR" altLang="en-US" sz="2800" dirty="0" smtClean="0"/>
              <a:t> 옮김</a:t>
            </a:r>
            <a:r>
              <a:rPr lang="en-US" altLang="ko-KR" sz="2800" dirty="0" smtClean="0"/>
              <a:t>, </a:t>
            </a:r>
            <a:r>
              <a:rPr lang="ko-KR" altLang="en-US" sz="2800" dirty="0" err="1" smtClean="0"/>
              <a:t>하늘북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8528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Tsong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kha</a:t>
            </a:r>
            <a:r>
              <a:rPr lang="en-US" altLang="ko-KR" dirty="0" smtClean="0"/>
              <a:t> Pa</a:t>
            </a:r>
            <a:endParaRPr lang="ko-KR" altLang="en-US" dirty="0"/>
          </a:p>
        </p:txBody>
      </p:sp>
      <p:pic>
        <p:nvPicPr>
          <p:cNvPr id="4" name="내용 개체 틀 3" descr="lama_tsongkapa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926" y="1643050"/>
            <a:ext cx="3429024" cy="4860730"/>
          </a:xfrm>
        </p:spPr>
      </p:pic>
    </p:spTree>
    <p:extLst>
      <p:ext uri="{BB962C8B-B14F-4D97-AF65-F5344CB8AC3E}">
        <p14:creationId xmlns:p14="http://schemas.microsoft.com/office/powerpoint/2010/main" val="2008684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5911768"/>
          </a:xfrm>
        </p:spPr>
        <p:txBody>
          <a:bodyPr>
            <a:noAutofit/>
          </a:bodyPr>
          <a:lstStyle/>
          <a:p>
            <a:r>
              <a:rPr lang="ko-KR" altLang="en-US" sz="9600" dirty="0" err="1" smtClean="0"/>
              <a:t>로종</a:t>
            </a:r>
            <a:endParaRPr lang="ko-KR" altLang="en-US" sz="9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958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blo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sbyong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마음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blo</a:t>
            </a:r>
            <a:r>
              <a:rPr lang="en-US" altLang="ko-KR" dirty="0" smtClean="0"/>
              <a:t>) </a:t>
            </a:r>
            <a:r>
              <a:rPr lang="ko-KR" altLang="en-US" dirty="0" smtClean="0"/>
              <a:t>수행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sbyong</a:t>
            </a:r>
            <a:r>
              <a:rPr lang="en-US" altLang="ko-KR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12</a:t>
            </a:r>
            <a:r>
              <a:rPr lang="ko-KR" altLang="en-US" dirty="0" smtClean="0"/>
              <a:t>세기에 </a:t>
            </a:r>
            <a:r>
              <a:rPr lang="ko-KR" altLang="en-US" dirty="0" err="1" smtClean="0"/>
              <a:t>까담파의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Chekawa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Yeshe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Dorje</a:t>
            </a:r>
            <a:r>
              <a:rPr lang="en-US" altLang="ko-KR" dirty="0" smtClean="0"/>
              <a:t> (1102–1176)</a:t>
            </a:r>
            <a:r>
              <a:rPr lang="ko-KR" altLang="en-US" dirty="0" smtClean="0"/>
              <a:t>가 처음 제작함</a:t>
            </a:r>
            <a:r>
              <a:rPr lang="en-US" altLang="ko-KR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 &lt;</a:t>
            </a:r>
            <a:r>
              <a:rPr lang="ko-KR" altLang="en-US" dirty="0" err="1" smtClean="0"/>
              <a:t>까담</a:t>
            </a:r>
            <a:r>
              <a:rPr lang="ko-KR" altLang="en-US" dirty="0" smtClean="0"/>
              <a:t> 스승 </a:t>
            </a:r>
            <a:r>
              <a:rPr lang="ko-KR" altLang="en-US" dirty="0" err="1" smtClean="0"/>
              <a:t>랑리탕빠의</a:t>
            </a:r>
            <a:r>
              <a:rPr lang="ko-KR" altLang="en-US" dirty="0" smtClean="0"/>
              <a:t> 기도문</a:t>
            </a:r>
            <a:r>
              <a:rPr lang="en-US" altLang="ko-KR" dirty="0" smtClean="0"/>
              <a:t>&gt;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 &lt;</a:t>
            </a:r>
            <a:r>
              <a:rPr lang="ko-KR" altLang="en-US" dirty="0" err="1" smtClean="0"/>
              <a:t>쫑카빠</a:t>
            </a:r>
            <a:r>
              <a:rPr lang="ko-KR" altLang="en-US" dirty="0" smtClean="0"/>
              <a:t> 대사의 기도문</a:t>
            </a:r>
            <a:r>
              <a:rPr lang="en-US" altLang="ko-KR" dirty="0" smtClean="0"/>
              <a:t>&gt;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698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랑리탕빠의</a:t>
            </a:r>
            <a:r>
              <a:rPr lang="ko-KR" altLang="en-US" dirty="0" smtClean="0"/>
              <a:t> 기도문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282" y="1428736"/>
            <a:ext cx="8786874" cy="521497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en-US" altLang="ko-KR" dirty="0" smtClean="0"/>
              <a:t>1. </a:t>
            </a:r>
            <a:r>
              <a:rPr lang="ko-KR" altLang="en-US" dirty="0" smtClean="0"/>
              <a:t>한량없이 많은 살아있는 존재들 보배로운 여의주보다 더 귀하게 여겨 완전한 깨달음의 뿌리인 이타심으로 내가 변함없이 그들을 공경하게 하소서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pPr>
              <a:lnSpc>
                <a:spcPct val="170000"/>
              </a:lnSpc>
              <a:buNone/>
            </a:pPr>
            <a:endParaRPr lang="en-US" altLang="ko-KR" dirty="0" smtClean="0"/>
          </a:p>
          <a:p>
            <a:pPr>
              <a:lnSpc>
                <a:spcPct val="170000"/>
              </a:lnSpc>
              <a:buNone/>
            </a:pPr>
            <a:r>
              <a:rPr lang="en-US" altLang="ko-KR" dirty="0" smtClean="0"/>
              <a:t>2. </a:t>
            </a:r>
            <a:r>
              <a:rPr lang="ko-KR" altLang="en-US" dirty="0" smtClean="0"/>
              <a:t>항상 어디에 어떤 이와 있더라도 나 자신을 누구보다 겸허히 낮추고 꾸밈없고 진실한 마음으로 타인을 귀한 존재로 여겨 사랑하게 하소서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pPr>
              <a:lnSpc>
                <a:spcPct val="170000"/>
              </a:lnSpc>
              <a:buNone/>
            </a:pPr>
            <a:endParaRPr lang="en-US" altLang="ko-KR" dirty="0" smtClean="0"/>
          </a:p>
          <a:p>
            <a:pPr>
              <a:lnSpc>
                <a:spcPct val="170000"/>
              </a:lnSpc>
              <a:buNone/>
            </a:pPr>
            <a:r>
              <a:rPr lang="en-US" altLang="ko-KR" dirty="0" smtClean="0"/>
              <a:t>3. </a:t>
            </a:r>
            <a:r>
              <a:rPr lang="ko-KR" altLang="en-US" dirty="0" smtClean="0"/>
              <a:t>나의 모든 행 마음으로 살피지 않아 독약처럼 무서운 번뇌가 일어나면 바로 나와 남을 해치는 원수임을 알아 굳세게 맞서 물리치게 하소서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pPr>
              <a:lnSpc>
                <a:spcPct val="170000"/>
              </a:lnSpc>
              <a:buNone/>
            </a:pPr>
            <a:endParaRPr lang="en-US" altLang="ko-KR" dirty="0" smtClean="0"/>
          </a:p>
          <a:p>
            <a:pPr>
              <a:lnSpc>
                <a:spcPct val="170000"/>
              </a:lnSpc>
              <a:buNone/>
            </a:pPr>
            <a:r>
              <a:rPr lang="en-US" altLang="ko-KR" dirty="0" smtClean="0"/>
              <a:t>4. </a:t>
            </a:r>
            <a:r>
              <a:rPr lang="ko-KR" altLang="en-US" dirty="0" err="1" smtClean="0"/>
              <a:t>불선의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과보로</a:t>
            </a:r>
            <a:r>
              <a:rPr lang="ko-KR" altLang="en-US" dirty="0" smtClean="0"/>
              <a:t> 버림받은 존재들 죄로 인해 큰 </a:t>
            </a:r>
            <a:r>
              <a:rPr lang="ko-KR" altLang="en-US" dirty="0" err="1" smtClean="0"/>
              <a:t>고통당함을</a:t>
            </a:r>
            <a:r>
              <a:rPr lang="ko-KR" altLang="en-US" dirty="0" smtClean="0"/>
              <a:t> 볼 때 찾기 어려운 보석의 원천을 발견한 것처럼 그들을 매우 귀한 존재로 여기게 하소서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pPr>
              <a:lnSpc>
                <a:spcPct val="170000"/>
              </a:lnSpc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7168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랑리탕빠의</a:t>
            </a:r>
            <a:r>
              <a:rPr lang="ko-KR" altLang="en-US" dirty="0" smtClean="0"/>
              <a:t> 기도문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574823"/>
            <a:ext cx="8229600" cy="521176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en-US" altLang="ko-KR" dirty="0" smtClean="0"/>
              <a:t>5. </a:t>
            </a:r>
            <a:r>
              <a:rPr lang="ko-KR" altLang="en-US" dirty="0" smtClean="0"/>
              <a:t>누군가 나를 아무런 이유 없이 시기하여 욕하고 비방하는 등 </a:t>
            </a:r>
            <a:r>
              <a:rPr lang="ko-KR" altLang="en-US" dirty="0" err="1" smtClean="0"/>
              <a:t>불선</a:t>
            </a:r>
            <a:r>
              <a:rPr lang="en-US" altLang="ko-KR" dirty="0" smtClean="0"/>
              <a:t>(</a:t>
            </a:r>
            <a:r>
              <a:rPr lang="ko-KR" altLang="en-US" dirty="0" smtClean="0"/>
              <a:t>不善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행하여도 그로 인한 손해는 내가 가지며 이득은 오히려 그들이 갖게 하소서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pPr>
              <a:lnSpc>
                <a:spcPct val="170000"/>
              </a:lnSpc>
              <a:buNone/>
            </a:pPr>
            <a:r>
              <a:rPr lang="en-US" altLang="ko-KR" dirty="0" smtClean="0"/>
              <a:t>6. </a:t>
            </a:r>
            <a:r>
              <a:rPr lang="ko-KR" altLang="en-US" dirty="0" smtClean="0"/>
              <a:t>신뢰와 기대 적지 않았기에 마음 다해 정성껏 도와주었던 그가 오히려 나에게 큰 상처를 주더라도 마음 깊이 그를 참된 스승으로 보게 하소서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pPr>
              <a:lnSpc>
                <a:spcPct val="170000"/>
              </a:lnSpc>
              <a:buNone/>
            </a:pPr>
            <a:r>
              <a:rPr lang="en-US" altLang="ko-KR" dirty="0" smtClean="0"/>
              <a:t>7. </a:t>
            </a:r>
            <a:r>
              <a:rPr lang="ko-KR" altLang="en-US" dirty="0" smtClean="0"/>
              <a:t>직간접으로 얻은 모든 이익과 즐거움 어머니인 중생들에게 아낌없이 회향하고 그들의 고통과 아픈 상처는 모두 은밀하고 겸허히 내가 짊어지게 하소서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pPr>
              <a:lnSpc>
                <a:spcPct val="170000"/>
              </a:lnSpc>
              <a:buNone/>
            </a:pPr>
            <a:r>
              <a:rPr lang="en-US" altLang="ko-KR" dirty="0" smtClean="0"/>
              <a:t>8. </a:t>
            </a:r>
            <a:r>
              <a:rPr lang="ko-KR" altLang="en-US" dirty="0" smtClean="0"/>
              <a:t>나의 모든 행들이 번뇌의 표상인 세속의 </a:t>
            </a:r>
            <a:r>
              <a:rPr lang="ko-KR" altLang="en-US" dirty="0" err="1" smtClean="0"/>
              <a:t>팔풍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八風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 물들지 않게 하고 모든 현상이 신기루처럼 헛된 것임을 알아 집착의 얽매임에서 속히 벗어나게 하소서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pPr>
              <a:lnSpc>
                <a:spcPct val="170000"/>
              </a:lnSpc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036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‘</a:t>
            </a:r>
            <a:r>
              <a:rPr lang="ko-KR" altLang="en-US" dirty="0" err="1" smtClean="0"/>
              <a:t>보리도차제론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의 저자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282" y="2000240"/>
            <a:ext cx="5643602" cy="3997341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sz="2600" dirty="0" err="1" smtClean="0">
                <a:latin typeface="+mn-ea"/>
              </a:rPr>
              <a:t>쫑카빠</a:t>
            </a:r>
            <a:r>
              <a:rPr lang="en-US" altLang="ko-KR" sz="2600" dirty="0" smtClean="0">
                <a:latin typeface="+mn-ea"/>
              </a:rPr>
              <a:t>(</a:t>
            </a:r>
            <a:r>
              <a:rPr lang="en-US" altLang="ko-KR" sz="2600" dirty="0" err="1" smtClean="0">
                <a:latin typeface="+mn-ea"/>
              </a:rPr>
              <a:t>Tsong</a:t>
            </a:r>
            <a:r>
              <a:rPr lang="en-US" altLang="ko-KR" sz="2600" dirty="0" smtClean="0">
                <a:latin typeface="+mn-ea"/>
              </a:rPr>
              <a:t> </a:t>
            </a:r>
            <a:r>
              <a:rPr lang="en-US" altLang="ko-KR" sz="2600" dirty="0" err="1" smtClean="0">
                <a:latin typeface="+mn-ea"/>
              </a:rPr>
              <a:t>Kha</a:t>
            </a:r>
            <a:r>
              <a:rPr lang="en-US" altLang="ko-KR" sz="2600" dirty="0" smtClean="0">
                <a:latin typeface="+mn-ea"/>
              </a:rPr>
              <a:t> Pa: 1357~1419)</a:t>
            </a:r>
          </a:p>
          <a:p>
            <a:endParaRPr lang="en-US" altLang="ko-KR" sz="2600" dirty="0" smtClean="0">
              <a:latin typeface="+mn-ea"/>
            </a:endParaRPr>
          </a:p>
          <a:p>
            <a:r>
              <a:rPr lang="en-US" altLang="ko-KR" sz="2600" dirty="0" err="1" smtClean="0">
                <a:latin typeface="+mn-ea"/>
              </a:rPr>
              <a:t>Amdo</a:t>
            </a:r>
            <a:r>
              <a:rPr lang="ko-KR" altLang="en-US" sz="2600" dirty="0" smtClean="0">
                <a:latin typeface="+mn-ea"/>
              </a:rPr>
              <a:t> 지방의 유목민 가정에서 탄생</a:t>
            </a:r>
            <a:endParaRPr lang="en-US" altLang="ko-KR" sz="2600" dirty="0" smtClean="0">
              <a:latin typeface="+mn-ea"/>
            </a:endParaRPr>
          </a:p>
          <a:p>
            <a:endParaRPr lang="en-US" altLang="ko-KR" sz="2600" dirty="0" smtClean="0">
              <a:latin typeface="+mn-ea"/>
            </a:endParaRPr>
          </a:p>
          <a:p>
            <a:r>
              <a:rPr lang="en-US" altLang="ko-KR" sz="2600" dirty="0" smtClean="0">
                <a:latin typeface="+mn-ea"/>
              </a:rPr>
              <a:t>3</a:t>
            </a:r>
            <a:r>
              <a:rPr lang="ko-KR" altLang="en-US" sz="2600" dirty="0" smtClean="0">
                <a:latin typeface="+mn-ea"/>
              </a:rPr>
              <a:t>세 </a:t>
            </a:r>
            <a:r>
              <a:rPr lang="en-US" altLang="ko-KR" sz="2600" dirty="0" smtClean="0">
                <a:latin typeface="+mn-ea"/>
              </a:rPr>
              <a:t>– </a:t>
            </a:r>
            <a:r>
              <a:rPr lang="ko-KR" altLang="en-US" sz="2600" dirty="0" err="1" smtClean="0">
                <a:latin typeface="+mn-ea"/>
              </a:rPr>
              <a:t>우바새계</a:t>
            </a:r>
            <a:r>
              <a:rPr lang="ko-KR" altLang="en-US" sz="2600" dirty="0" smtClean="0">
                <a:latin typeface="+mn-ea"/>
              </a:rPr>
              <a:t> 받음</a:t>
            </a:r>
            <a:endParaRPr lang="en-US" altLang="ko-KR" sz="2600" dirty="0" smtClean="0">
              <a:latin typeface="+mn-ea"/>
            </a:endParaRPr>
          </a:p>
          <a:p>
            <a:endParaRPr lang="en-US" altLang="ko-KR" sz="2600" dirty="0" smtClean="0">
              <a:latin typeface="+mn-ea"/>
            </a:endParaRPr>
          </a:p>
          <a:p>
            <a:r>
              <a:rPr lang="en-US" altLang="ko-KR" sz="2600" dirty="0" smtClean="0">
                <a:latin typeface="+mn-ea"/>
              </a:rPr>
              <a:t>7</a:t>
            </a:r>
            <a:r>
              <a:rPr lang="ko-KR" altLang="en-US" sz="2600" dirty="0" smtClean="0">
                <a:latin typeface="+mn-ea"/>
              </a:rPr>
              <a:t>세 </a:t>
            </a:r>
            <a:r>
              <a:rPr lang="en-US" altLang="ko-KR" sz="2600" dirty="0" smtClean="0">
                <a:latin typeface="+mn-ea"/>
              </a:rPr>
              <a:t>– </a:t>
            </a:r>
            <a:r>
              <a:rPr lang="ko-KR" altLang="en-US" sz="2600" dirty="0" err="1" smtClean="0">
                <a:latin typeface="+mn-ea"/>
              </a:rPr>
              <a:t>사미계</a:t>
            </a:r>
            <a:r>
              <a:rPr lang="ko-KR" altLang="en-US" sz="2600" dirty="0" smtClean="0">
                <a:latin typeface="+mn-ea"/>
              </a:rPr>
              <a:t> 받음 </a:t>
            </a:r>
            <a:r>
              <a:rPr lang="en-US" altLang="ko-KR" sz="2600" dirty="0" smtClean="0">
                <a:latin typeface="+mn-ea"/>
              </a:rPr>
              <a:t>/ </a:t>
            </a:r>
            <a:r>
              <a:rPr lang="ko-KR" altLang="en-US" sz="2600" dirty="0" smtClean="0">
                <a:latin typeface="+mn-ea"/>
              </a:rPr>
              <a:t>법명 </a:t>
            </a:r>
            <a:r>
              <a:rPr lang="en-US" altLang="ko-KR" sz="2600" dirty="0" smtClean="0">
                <a:latin typeface="+mn-ea"/>
              </a:rPr>
              <a:t>‘</a:t>
            </a:r>
            <a:r>
              <a:rPr lang="ko-KR" altLang="en-US" sz="2600" dirty="0" err="1" smtClean="0">
                <a:latin typeface="+mn-ea"/>
              </a:rPr>
              <a:t>롭상닥빠</a:t>
            </a:r>
            <a:r>
              <a:rPr lang="en-US" altLang="ko-KR" sz="2600" dirty="0" smtClean="0">
                <a:latin typeface="+mn-ea"/>
              </a:rPr>
              <a:t>’</a:t>
            </a:r>
          </a:p>
          <a:p>
            <a:endParaRPr lang="en-US" altLang="ko-KR" sz="2600" dirty="0" smtClean="0">
              <a:latin typeface="+mn-ea"/>
            </a:endParaRPr>
          </a:p>
          <a:p>
            <a:r>
              <a:rPr lang="en-US" altLang="ko-KR" sz="2600" dirty="0" smtClean="0">
                <a:latin typeface="+mn-ea"/>
              </a:rPr>
              <a:t>24</a:t>
            </a:r>
            <a:r>
              <a:rPr lang="ko-KR" altLang="en-US" sz="2600" dirty="0" smtClean="0">
                <a:latin typeface="+mn-ea"/>
              </a:rPr>
              <a:t>세 </a:t>
            </a:r>
            <a:r>
              <a:rPr lang="en-US" altLang="ko-KR" sz="2600" dirty="0" smtClean="0">
                <a:latin typeface="+mn-ea"/>
              </a:rPr>
              <a:t>– </a:t>
            </a:r>
            <a:r>
              <a:rPr lang="ko-KR" altLang="en-US" sz="2600" dirty="0" err="1" smtClean="0">
                <a:latin typeface="+mn-ea"/>
              </a:rPr>
              <a:t>사꺄파에서</a:t>
            </a:r>
            <a:r>
              <a:rPr lang="ko-KR" altLang="en-US" sz="2600" dirty="0" smtClean="0">
                <a:latin typeface="+mn-ea"/>
              </a:rPr>
              <a:t> </a:t>
            </a:r>
            <a:r>
              <a:rPr lang="ko-KR" altLang="en-US" sz="2600" dirty="0" err="1" smtClean="0">
                <a:latin typeface="+mn-ea"/>
              </a:rPr>
              <a:t>구족계</a:t>
            </a:r>
            <a:r>
              <a:rPr lang="ko-KR" altLang="en-US" sz="2600" dirty="0" smtClean="0">
                <a:latin typeface="+mn-ea"/>
              </a:rPr>
              <a:t> 받음</a:t>
            </a:r>
            <a:endParaRPr lang="en-US" altLang="ko-KR" sz="2600" dirty="0" smtClean="0">
              <a:latin typeface="+mn-ea"/>
            </a:endParaRPr>
          </a:p>
          <a:p>
            <a:endParaRPr lang="en-US" altLang="ko-KR" sz="2600" dirty="0" smtClean="0">
              <a:latin typeface="+mn-ea"/>
            </a:endParaRPr>
          </a:p>
          <a:p>
            <a:r>
              <a:rPr lang="ko-KR" altLang="en-US" sz="2600" dirty="0" err="1" smtClean="0">
                <a:latin typeface="+mn-ea"/>
              </a:rPr>
              <a:t>겔룩파</a:t>
            </a:r>
            <a:r>
              <a:rPr lang="ko-KR" altLang="en-US" sz="2600" dirty="0" smtClean="0">
                <a:latin typeface="+mn-ea"/>
              </a:rPr>
              <a:t> 제</a:t>
            </a:r>
            <a:r>
              <a:rPr lang="en-US" altLang="ko-KR" sz="2600" dirty="0" smtClean="0">
                <a:latin typeface="+mn-ea"/>
              </a:rPr>
              <a:t>1</a:t>
            </a:r>
            <a:r>
              <a:rPr lang="ko-KR" altLang="en-US" sz="2600" dirty="0" smtClean="0">
                <a:latin typeface="+mn-ea"/>
              </a:rPr>
              <a:t>대 달라이라마의 스승</a:t>
            </a:r>
            <a:endParaRPr lang="en-US" altLang="ko-KR" sz="2600" dirty="0" smtClean="0">
              <a:latin typeface="+mn-ea"/>
            </a:endParaRPr>
          </a:p>
          <a:p>
            <a:endParaRPr lang="en-US" altLang="ko-KR" dirty="0" smtClean="0"/>
          </a:p>
        </p:txBody>
      </p:sp>
      <p:pic>
        <p:nvPicPr>
          <p:cNvPr id="6" name="그림 5" descr="쫑카빠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2071678"/>
            <a:ext cx="2819920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8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보리도차제의 삼사도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하사도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윤회 내에서 자신의 향상을 추구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중사도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윤회에서 벗어나는 해탈을 추구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상사도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윤회 내에 들어와 </a:t>
            </a:r>
            <a:r>
              <a:rPr lang="ko-KR" altLang="en-US" dirty="0" err="1" smtClean="0"/>
              <a:t>이타행을</a:t>
            </a:r>
            <a:r>
              <a:rPr lang="ko-KR" altLang="en-US" dirty="0" smtClean="0"/>
              <a:t> 추구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745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보리도차제론의</a:t>
            </a:r>
            <a:r>
              <a:rPr lang="ko-KR" altLang="en-US" dirty="0" smtClean="0"/>
              <a:t> 차례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A. </a:t>
            </a:r>
            <a:r>
              <a:rPr lang="ko-KR" altLang="en-US" dirty="0" smtClean="0"/>
              <a:t>예비적인 가르침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dirty="0" smtClean="0"/>
              <a:t>B. </a:t>
            </a:r>
            <a:r>
              <a:rPr lang="ko-KR" altLang="en-US" dirty="0" smtClean="0"/>
              <a:t>수행의 준비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C. </a:t>
            </a:r>
            <a:r>
              <a:rPr lang="ko-KR" altLang="en-US" dirty="0" smtClean="0"/>
              <a:t>하사도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종교심과 도덕성의 획득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D. </a:t>
            </a:r>
            <a:r>
              <a:rPr lang="ko-KR" altLang="en-US" dirty="0" smtClean="0"/>
              <a:t>중사도 </a:t>
            </a:r>
            <a:r>
              <a:rPr lang="en-US" altLang="ko-KR" dirty="0" smtClean="0"/>
              <a:t>- </a:t>
            </a:r>
            <a:r>
              <a:rPr lang="ko-KR" altLang="en-US" dirty="0" err="1" smtClean="0"/>
              <a:t>출리심의</a:t>
            </a:r>
            <a:r>
              <a:rPr lang="ko-KR" altLang="en-US" dirty="0" smtClean="0"/>
              <a:t> 획득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E. </a:t>
            </a:r>
            <a:r>
              <a:rPr lang="ko-KR" altLang="en-US" dirty="0" smtClean="0"/>
              <a:t>상사도 </a:t>
            </a:r>
            <a:r>
              <a:rPr lang="en-US" altLang="ko-KR" dirty="0" smtClean="0"/>
              <a:t>- </a:t>
            </a:r>
            <a:r>
              <a:rPr lang="ko-KR" altLang="en-US" dirty="0" err="1" smtClean="0"/>
              <a:t>보리심과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청정견의</a:t>
            </a:r>
            <a:r>
              <a:rPr lang="ko-KR" altLang="en-US" dirty="0" smtClean="0"/>
              <a:t> 획득</a:t>
            </a:r>
          </a:p>
          <a:p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64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A. </a:t>
            </a:r>
            <a:r>
              <a:rPr lang="ko-KR" altLang="en-US" dirty="0" smtClean="0"/>
              <a:t>예비적인 가르침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2348879"/>
            <a:ext cx="8229600" cy="3823637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ko-KR" altLang="en-US" dirty="0" smtClean="0"/>
              <a:t> 三士道 수행을 제시했던 </a:t>
            </a:r>
            <a:r>
              <a:rPr lang="ko-KR" altLang="en-US" dirty="0" err="1" smtClean="0"/>
              <a:t>아띠샤</a:t>
            </a:r>
            <a:r>
              <a:rPr lang="ko-KR" altLang="en-US" dirty="0" smtClean="0"/>
              <a:t> 소개 </a:t>
            </a:r>
            <a:endParaRPr lang="en-US" altLang="ko-KR" dirty="0" smtClean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ko-KR" altLang="en-US" dirty="0" smtClean="0"/>
              <a:t>보리도차제법의 소중함에 대해 자각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ko-KR" altLang="en-US" dirty="0" err="1" smtClean="0"/>
              <a:t>차제법의</a:t>
            </a:r>
            <a:r>
              <a:rPr lang="ko-KR" altLang="en-US" dirty="0" smtClean="0"/>
              <a:t> 우수성에 대해 논리적으로 설명</a:t>
            </a:r>
            <a:r>
              <a:rPr lang="en-US" altLang="ko-KR" dirty="0" smtClean="0"/>
              <a:t> 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ko-KR" altLang="en-US" dirty="0" smtClean="0"/>
              <a:t>배우는 자의 자세</a:t>
            </a:r>
            <a:endParaRPr lang="en-US" altLang="ko-KR" dirty="0" smtClean="0"/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ko-KR" altLang="en-US" dirty="0" smtClean="0"/>
              <a:t>가르치는 자의 자세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847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B. </a:t>
            </a:r>
            <a:r>
              <a:rPr lang="ko-KR" altLang="en-US" dirty="0" smtClean="0"/>
              <a:t>수행의 준비 </a:t>
            </a:r>
            <a:r>
              <a:rPr lang="en-US" altLang="ko-KR" sz="2700" dirty="0" smtClean="0"/>
              <a:t>- </a:t>
            </a:r>
            <a:r>
              <a:rPr lang="ko-KR" altLang="en-US" sz="2700" dirty="0" smtClean="0"/>
              <a:t>사람으로 태어난 중요성 </a:t>
            </a:r>
            <a:endParaRPr lang="ko-KR" altLang="en-US" sz="27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646237"/>
            <a:ext cx="8229600" cy="4526280"/>
          </a:xfrm>
        </p:spPr>
        <p:txBody>
          <a:bodyPr/>
          <a:lstStyle/>
          <a:p>
            <a:r>
              <a:rPr lang="ko-KR" altLang="en-US" dirty="0" smtClean="0"/>
              <a:t>사람만이 불교를 공부할 여가를 가질 수 있는 유일한 중생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가만</a:t>
            </a:r>
            <a:r>
              <a:rPr lang="en-US" altLang="ko-KR" dirty="0" smtClean="0"/>
              <a:t>(</a:t>
            </a:r>
            <a:r>
              <a:rPr lang="ko-KR" altLang="en-US" dirty="0" smtClean="0"/>
              <a:t>暇滿</a:t>
            </a:r>
            <a:r>
              <a:rPr lang="en-US" altLang="ko-KR" dirty="0" smtClean="0"/>
              <a:t>)</a:t>
            </a:r>
            <a:endParaRPr lang="ko-KR" altLang="en-US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조갑토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爪甲土</a:t>
            </a:r>
            <a:r>
              <a:rPr lang="en-US" altLang="ko-KR" dirty="0" smtClean="0"/>
              <a:t>)</a:t>
            </a:r>
            <a:r>
              <a:rPr lang="ko-KR" altLang="en-US" dirty="0" smtClean="0"/>
              <a:t>와 맹구우목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盲龜遇木</a:t>
            </a:r>
            <a:r>
              <a:rPr lang="en-US" altLang="ko-KR" dirty="0" smtClean="0"/>
              <a:t>)</a:t>
            </a:r>
            <a:r>
              <a:rPr lang="ko-KR" altLang="en-US" dirty="0" smtClean="0"/>
              <a:t> 비유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육도중생 중 축생이나 아귀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지옥중생은 괴로움이 심해 불교를 공부할 수가 없고</a:t>
            </a:r>
            <a:r>
              <a:rPr lang="en-US" altLang="ko-KR" dirty="0" smtClean="0"/>
              <a:t>, </a:t>
            </a:r>
          </a:p>
          <a:p>
            <a:r>
              <a:rPr lang="ko-KR" altLang="en-US" dirty="0" smtClean="0"/>
              <a:t>하늘나라에 태어날 경우 행복에 취해 불교를 공부할 수가 없다</a:t>
            </a:r>
            <a:r>
              <a:rPr lang="en-US" altLang="ko-KR" dirty="0" smtClean="0"/>
              <a:t>. 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227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C. </a:t>
            </a:r>
            <a:r>
              <a:rPr lang="ko-KR" altLang="en-US" dirty="0" smtClean="0"/>
              <a:t>하사도 </a:t>
            </a:r>
            <a:r>
              <a:rPr lang="en-US" altLang="ko-KR" sz="2400" dirty="0" smtClean="0"/>
              <a:t>– </a:t>
            </a:r>
            <a:r>
              <a:rPr lang="ko-KR" altLang="en-US" sz="2400" dirty="0" smtClean="0"/>
              <a:t>죽음에 대한 명상</a:t>
            </a:r>
            <a:endParaRPr lang="ko-KR" altLang="en-US" sz="2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526280"/>
          </a:xfrm>
        </p:spPr>
        <p:txBody>
          <a:bodyPr>
            <a:noAutofit/>
          </a:bodyPr>
          <a:lstStyle/>
          <a:p>
            <a:r>
              <a:rPr lang="en-US" altLang="ko-KR" sz="2400" dirty="0" smtClean="0"/>
              <a:t>“</a:t>
            </a:r>
            <a:r>
              <a:rPr lang="ko-KR" altLang="en-US" sz="2400" dirty="0" smtClean="0"/>
              <a:t>자신은 반드시 죽으며 그 시기는 오늘이 될지 언제가 될지 모른다</a:t>
            </a:r>
            <a:r>
              <a:rPr lang="en-US" altLang="ko-KR" sz="2400" dirty="0" smtClean="0"/>
              <a:t>.”</a:t>
            </a:r>
            <a:r>
              <a:rPr lang="ko-KR" altLang="en-US" sz="2400" dirty="0" smtClean="0"/>
              <a:t>는 점에 대해 ‘공포심이 들 정도’로 생각하는 것</a:t>
            </a:r>
            <a:endParaRPr lang="en-US" altLang="ko-KR" sz="2400" dirty="0" smtClean="0"/>
          </a:p>
          <a:p>
            <a:r>
              <a:rPr lang="ko-KR" altLang="en-US" sz="2400" dirty="0" smtClean="0"/>
              <a:t>절벽에서 떨어질 때 하늘을 난다고 기뻐하지 말지어다</a:t>
            </a:r>
          </a:p>
          <a:p>
            <a:r>
              <a:rPr lang="en-US" altLang="ko-KR" sz="2400" dirty="0" smtClean="0"/>
              <a:t>60</a:t>
            </a:r>
            <a:r>
              <a:rPr lang="ko-KR" altLang="en-US" sz="2400" dirty="0" smtClean="0"/>
              <a:t>년의 생에 중에 </a:t>
            </a:r>
            <a:r>
              <a:rPr lang="ko-KR" altLang="en-US" sz="2400" dirty="0" err="1" smtClean="0"/>
              <a:t>밥먹고</a:t>
            </a:r>
            <a:r>
              <a:rPr lang="ko-KR" altLang="en-US" sz="2400" dirty="0" smtClean="0"/>
              <a:t> 잠자고 </a:t>
            </a:r>
            <a:r>
              <a:rPr lang="ko-KR" altLang="en-US" sz="2400" dirty="0" err="1" smtClean="0"/>
              <a:t>앓다보니</a:t>
            </a:r>
            <a:r>
              <a:rPr lang="ko-KR" altLang="en-US" sz="2400" dirty="0" smtClean="0"/>
              <a:t> 수행할 시간은 </a:t>
            </a:r>
            <a:r>
              <a:rPr lang="en-US" altLang="ko-KR" sz="2400" dirty="0" smtClean="0"/>
              <a:t>5</a:t>
            </a:r>
            <a:r>
              <a:rPr lang="ko-KR" altLang="en-US" sz="2400" dirty="0" smtClean="0"/>
              <a:t>년밖에 없구나</a:t>
            </a:r>
          </a:p>
          <a:p>
            <a:r>
              <a:rPr lang="ko-KR" altLang="en-US" sz="2400" dirty="0" smtClean="0"/>
              <a:t>매일매일 오늘 죽을 것이라고 생각하고 수행하라</a:t>
            </a:r>
          </a:p>
          <a:p>
            <a:endParaRPr lang="ko-KR" altLang="en-US" sz="2400" dirty="0" smtClean="0"/>
          </a:p>
          <a:p>
            <a:r>
              <a:rPr lang="ko-KR" altLang="en-US" sz="2400" dirty="0" err="1" smtClean="0"/>
              <a:t>재물욕과</a:t>
            </a:r>
            <a:r>
              <a:rPr lang="ko-KR" altLang="en-US" sz="2400" dirty="0" smtClean="0"/>
              <a:t> 명예욕에서 벗어나게 된다</a:t>
            </a:r>
            <a:r>
              <a:rPr lang="en-US" altLang="ko-KR" sz="2400" dirty="0" smtClean="0"/>
              <a:t>.</a:t>
            </a:r>
          </a:p>
          <a:p>
            <a:r>
              <a:rPr lang="ko-KR" altLang="en-US" sz="2400" dirty="0" smtClean="0"/>
              <a:t>금세의 보잘것없는 안락에 탐닉하지 않게 된다</a:t>
            </a:r>
            <a:r>
              <a:rPr lang="en-US" altLang="ko-KR" sz="2400" dirty="0" smtClean="0"/>
              <a:t>. </a:t>
            </a:r>
            <a:r>
              <a:rPr lang="ko-KR" altLang="en-US" sz="2400" dirty="0" smtClean="0"/>
              <a:t>항상 청정한 계율을 지키게 된다</a:t>
            </a:r>
            <a:r>
              <a:rPr lang="en-US" altLang="ko-KR" sz="2400" dirty="0" smtClean="0"/>
              <a:t>.</a:t>
            </a:r>
          </a:p>
          <a:p>
            <a:r>
              <a:rPr lang="ko-KR" altLang="en-US" sz="2400" dirty="0" smtClean="0"/>
              <a:t>수행에 게으름을 피우지 않게 된다</a:t>
            </a:r>
            <a:r>
              <a:rPr lang="en-US" altLang="ko-KR" sz="2400" dirty="0" smtClean="0"/>
              <a:t>. </a:t>
            </a:r>
          </a:p>
          <a:p>
            <a:r>
              <a:rPr lang="ko-KR" altLang="en-US" sz="2400" dirty="0" smtClean="0"/>
              <a:t>모든 농작물 중에서 가을의 결실이 제일이듯이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모든 발자국 중에서 코끼리의 발자국이 제일이듯이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모든 생각들 중에는 죽음과 무상에 대한 생각이 제일이니라</a:t>
            </a:r>
            <a:r>
              <a:rPr lang="en-US" altLang="ko-KR" sz="2400" dirty="0" smtClean="0"/>
              <a:t>.</a:t>
            </a:r>
            <a:br>
              <a:rPr lang="en-US" altLang="ko-KR" sz="2400" dirty="0" smtClean="0"/>
            </a:b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8086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C. </a:t>
            </a:r>
            <a:r>
              <a:rPr lang="ko-KR" altLang="en-US" dirty="0" smtClean="0"/>
              <a:t>하사도 </a:t>
            </a:r>
            <a:r>
              <a:rPr lang="en-US" altLang="ko-KR" sz="2700" dirty="0" smtClean="0"/>
              <a:t>– </a:t>
            </a:r>
            <a:r>
              <a:rPr lang="ko-KR" altLang="en-US" sz="2700" dirty="0" err="1" smtClean="0"/>
              <a:t>삼악도와</a:t>
            </a:r>
            <a:r>
              <a:rPr lang="ko-KR" altLang="en-US" sz="2700" dirty="0" smtClean="0"/>
              <a:t> 천상의 고통에 대한 사유</a:t>
            </a:r>
            <a:endParaRPr lang="ko-KR" altLang="en-US" sz="27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dirty="0" smtClean="0"/>
              <a:t>아귀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탐욕이 많은 자가 태어나는 곳</a:t>
            </a:r>
            <a:endParaRPr lang="en-US" altLang="ko-KR" dirty="0" smtClean="0"/>
          </a:p>
          <a:p>
            <a:pPr>
              <a:buNone/>
            </a:pPr>
            <a:r>
              <a:rPr lang="en-US" altLang="ko-KR" sz="2400" dirty="0" smtClean="0"/>
              <a:t>    </a:t>
            </a:r>
            <a:r>
              <a:rPr lang="en-US" altLang="ko-KR" sz="2400" dirty="0" err="1" smtClean="0"/>
              <a:t>Preta</a:t>
            </a:r>
            <a:r>
              <a:rPr lang="en-US" altLang="ko-KR" sz="2400" dirty="0" smtClean="0"/>
              <a:t> = </a:t>
            </a:r>
            <a:r>
              <a:rPr lang="en-US" altLang="ko-KR" sz="2400" dirty="0" err="1" smtClean="0"/>
              <a:t>Pra</a:t>
            </a:r>
            <a:r>
              <a:rPr lang="en-US" altLang="ko-KR" sz="2400" dirty="0" smtClean="0"/>
              <a:t>(before) + </a:t>
            </a:r>
            <a:r>
              <a:rPr lang="en-US" altLang="ko-KR" sz="2400" dirty="0" err="1" smtClean="0"/>
              <a:t>ita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감</a:t>
            </a:r>
            <a:r>
              <a:rPr lang="en-US" altLang="ko-KR" sz="2400" dirty="0" smtClean="0"/>
              <a:t>):  ‘</a:t>
            </a:r>
            <a:r>
              <a:rPr lang="ko-KR" altLang="en-US" sz="2400" dirty="0" smtClean="0"/>
              <a:t>앞서 간 분</a:t>
            </a:r>
            <a:r>
              <a:rPr lang="en-US" altLang="ko-KR" sz="2400" dirty="0" smtClean="0"/>
              <a:t>’</a:t>
            </a:r>
          </a:p>
          <a:p>
            <a:pPr>
              <a:buNone/>
            </a:pPr>
            <a:r>
              <a:rPr lang="en-US" altLang="ko-KR" sz="2400" dirty="0" smtClean="0"/>
              <a:t> </a:t>
            </a:r>
          </a:p>
          <a:p>
            <a:r>
              <a:rPr lang="ko-KR" altLang="en-US" dirty="0" smtClean="0"/>
              <a:t>축생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우치가</a:t>
            </a:r>
            <a:r>
              <a:rPr lang="ko-KR" altLang="en-US" dirty="0" smtClean="0"/>
              <a:t> 심한 자가 태어나는 곳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   </a:t>
            </a:r>
            <a:r>
              <a:rPr lang="ko-KR" altLang="en-US" sz="2400" dirty="0" smtClean="0"/>
              <a:t>가축의 속성</a:t>
            </a:r>
            <a:r>
              <a:rPr lang="en-US" altLang="ko-KR" sz="2400" dirty="0" smtClean="0"/>
              <a:t>: </a:t>
            </a:r>
            <a:r>
              <a:rPr lang="ko-KR" altLang="en-US" sz="2400" dirty="0" smtClean="0"/>
              <a:t>주인에 대한 </a:t>
            </a:r>
            <a:r>
              <a:rPr lang="en-US" altLang="ko-KR" sz="2400" dirty="0" smtClean="0"/>
              <a:t>‘</a:t>
            </a:r>
            <a:r>
              <a:rPr lang="ko-KR" altLang="en-US" sz="2400" dirty="0" smtClean="0"/>
              <a:t>오직 믿음</a:t>
            </a:r>
            <a:r>
              <a:rPr lang="en-US" altLang="ko-KR" sz="2400" dirty="0" smtClean="0"/>
              <a:t>’, ‘</a:t>
            </a:r>
            <a:r>
              <a:rPr lang="ko-KR" altLang="en-US" sz="2400" dirty="0" smtClean="0"/>
              <a:t>충성</a:t>
            </a:r>
            <a:r>
              <a:rPr lang="en-US" altLang="ko-KR" sz="2400" dirty="0" smtClean="0"/>
              <a:t>’, ‘</a:t>
            </a:r>
            <a:r>
              <a:rPr lang="ko-KR" altLang="en-US" sz="2400" dirty="0" smtClean="0"/>
              <a:t>감사</a:t>
            </a:r>
            <a:r>
              <a:rPr lang="en-US" altLang="ko-KR" sz="2400" dirty="0" smtClean="0"/>
              <a:t>’, ‘</a:t>
            </a:r>
            <a:r>
              <a:rPr lang="ko-KR" altLang="en-US" sz="2400" dirty="0" smtClean="0"/>
              <a:t>열광</a:t>
            </a:r>
            <a:r>
              <a:rPr lang="en-US" altLang="ko-KR" sz="2400" dirty="0" smtClean="0"/>
              <a:t>’, ‘</a:t>
            </a:r>
            <a:r>
              <a:rPr lang="ko-KR" altLang="en-US" sz="2400" dirty="0" smtClean="0"/>
              <a:t>공포</a:t>
            </a:r>
            <a:r>
              <a:rPr lang="en-US" altLang="ko-KR" sz="2400" dirty="0" smtClean="0"/>
              <a:t>’</a:t>
            </a:r>
            <a:r>
              <a:rPr lang="ko-KR" altLang="en-US" sz="2400" dirty="0" smtClean="0"/>
              <a:t>로 살며 자기 사유가 없다</a:t>
            </a:r>
            <a:r>
              <a:rPr lang="en-US" altLang="ko-KR" sz="2400" dirty="0" smtClean="0"/>
              <a:t>.</a:t>
            </a:r>
          </a:p>
          <a:p>
            <a:pPr>
              <a:buNone/>
            </a:pPr>
            <a:endParaRPr lang="en-US" altLang="ko-KR" sz="2400" dirty="0" smtClean="0"/>
          </a:p>
          <a:p>
            <a:r>
              <a:rPr lang="ko-KR" altLang="en-US" dirty="0" smtClean="0"/>
              <a:t>지옥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분노가 심한 자가 태어나는 곳</a:t>
            </a:r>
            <a:endParaRPr lang="en-US" altLang="ko-KR" dirty="0" smtClean="0"/>
          </a:p>
          <a:p>
            <a:pPr>
              <a:buNone/>
            </a:pPr>
            <a:r>
              <a:rPr lang="ko-KR" altLang="en-US" sz="2400" dirty="0" smtClean="0"/>
              <a:t>    </a:t>
            </a:r>
            <a:r>
              <a:rPr lang="ko-KR" altLang="en-US" sz="2400" dirty="0" err="1" smtClean="0"/>
              <a:t>검림지옥</a:t>
            </a:r>
            <a:r>
              <a:rPr lang="en-US" altLang="ko-KR" sz="2400" dirty="0" smtClean="0"/>
              <a:t>, </a:t>
            </a:r>
            <a:r>
              <a:rPr lang="ko-KR" altLang="en-US" sz="2400" dirty="0" err="1" smtClean="0"/>
              <a:t>철자림지옥</a:t>
            </a:r>
            <a:r>
              <a:rPr lang="en-US" altLang="ko-KR" sz="2400" dirty="0" smtClean="0"/>
              <a:t>, </a:t>
            </a:r>
            <a:r>
              <a:rPr lang="ko-KR" altLang="en-US" sz="2400" dirty="0" err="1" smtClean="0"/>
              <a:t>등활지옥</a:t>
            </a:r>
            <a:r>
              <a:rPr lang="en-US" altLang="ko-KR" sz="2400" dirty="0" smtClean="0"/>
              <a:t>, </a:t>
            </a:r>
            <a:r>
              <a:rPr lang="ko-KR" altLang="en-US" sz="2400" dirty="0" err="1" smtClean="0"/>
              <a:t>흑승지옥</a:t>
            </a:r>
            <a:r>
              <a:rPr lang="en-US" altLang="ko-KR" sz="2400" dirty="0" smtClean="0"/>
              <a:t>, </a:t>
            </a:r>
            <a:r>
              <a:rPr lang="ko-KR" altLang="en-US" sz="2400" dirty="0" err="1" smtClean="0"/>
              <a:t>무간지옥</a:t>
            </a:r>
            <a:r>
              <a:rPr lang="ko-KR" altLang="en-US" sz="2400" dirty="0" smtClean="0"/>
              <a:t> 등</a:t>
            </a:r>
            <a:endParaRPr lang="en-US" altLang="ko-KR" sz="2400" dirty="0" smtClean="0"/>
          </a:p>
          <a:p>
            <a:pPr>
              <a:buNone/>
            </a:pPr>
            <a:endParaRPr lang="en-US" altLang="ko-KR" sz="2400" dirty="0" smtClean="0"/>
          </a:p>
          <a:p>
            <a:r>
              <a:rPr lang="ko-KR" altLang="en-US" dirty="0" smtClean="0"/>
              <a:t>하늘나라</a:t>
            </a:r>
            <a:r>
              <a:rPr lang="en-US" altLang="ko-KR" dirty="0" smtClean="0"/>
              <a:t>(</a:t>
            </a:r>
            <a:r>
              <a:rPr lang="ko-KR" altLang="en-US" dirty="0" smtClean="0"/>
              <a:t>천상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3</a:t>
            </a:r>
            <a:r>
              <a:rPr lang="ko-KR" altLang="en-US" dirty="0" smtClean="0"/>
              <a:t>가지 고통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</a:t>
            </a:r>
            <a:r>
              <a:rPr lang="en-US" altLang="ko-KR" sz="2400" dirty="0" smtClean="0"/>
              <a:t>1. </a:t>
            </a:r>
            <a:r>
              <a:rPr lang="ko-KR" altLang="en-US" sz="2400" dirty="0" smtClean="0"/>
              <a:t>위압의 공포 </a:t>
            </a:r>
            <a:r>
              <a:rPr lang="en-US" altLang="ko-KR" sz="2400" dirty="0" smtClean="0"/>
              <a:t>2. </a:t>
            </a:r>
            <a:r>
              <a:rPr lang="ko-KR" altLang="en-US" sz="2400" dirty="0" smtClean="0"/>
              <a:t>죽음 </a:t>
            </a:r>
            <a:r>
              <a:rPr lang="en-US" altLang="ko-KR" sz="2400" dirty="0" smtClean="0"/>
              <a:t>3. </a:t>
            </a:r>
            <a:r>
              <a:rPr lang="ko-KR" altLang="en-US" sz="2400" dirty="0" smtClean="0"/>
              <a:t>단열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斷裂</a:t>
            </a:r>
            <a:r>
              <a:rPr lang="en-US" altLang="ko-KR" sz="2400" dirty="0" smtClean="0"/>
              <a:t>)</a:t>
            </a:r>
            <a:r>
              <a:rPr lang="ko-KR" altLang="en-US" sz="2400" dirty="0" smtClean="0"/>
              <a:t>과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주살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誅殺</a:t>
            </a:r>
            <a:r>
              <a:rPr lang="en-US" altLang="ko-KR" sz="2400" dirty="0" smtClean="0"/>
              <a:t>)</a:t>
            </a:r>
          </a:p>
          <a:p>
            <a:pPr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865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대장간">
  <a:themeElements>
    <a:clrScheme name="대장간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대장간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대장간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2059</TotalTime>
  <Words>1859</Words>
  <Application>Microsoft Office PowerPoint</Application>
  <PresentationFormat>화면 슬라이드 쇼(4:3)</PresentationFormat>
  <Paragraphs>229</Paragraphs>
  <Slides>29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6" baseType="lpstr">
      <vt:lpstr>方正姚体</vt:lpstr>
      <vt:lpstr>맑은 고딕</vt:lpstr>
      <vt:lpstr>바탕</vt:lpstr>
      <vt:lpstr>Microsoft Himalaya</vt:lpstr>
      <vt:lpstr>Rockwell</vt:lpstr>
      <vt:lpstr>Wingdings 2</vt:lpstr>
      <vt:lpstr>대장간</vt:lpstr>
      <vt:lpstr>불기2562년(2018) 7월, 18월, 19월 송광사 불교신행의 체계화 보리도차제론</vt:lpstr>
      <vt:lpstr>菩提道次第   བྱང་ཆུབ་ལམ་རིམ་   보리도차제   Byang Chub Lam Rim</vt:lpstr>
      <vt:lpstr>‘보리도차제론’의 저자</vt:lpstr>
      <vt:lpstr>보리도차제의 삼사도</vt:lpstr>
      <vt:lpstr>보리도차제론의 차례</vt:lpstr>
      <vt:lpstr>A. 예비적인 가르침</vt:lpstr>
      <vt:lpstr>B. 수행의 준비 - 사람으로 태어난 중요성 </vt:lpstr>
      <vt:lpstr>C. 하사도 – 죽음에 대한 명상</vt:lpstr>
      <vt:lpstr>C. 하사도 – 삼악도와 천상의 고통에 대한 사유</vt:lpstr>
      <vt:lpstr>C. 하사도 – 삼귀의, 인과응보, 악업의 정화</vt:lpstr>
      <vt:lpstr>* 하사도 재 분류</vt:lpstr>
      <vt:lpstr>D. 중사도 – 해탈, 사성제</vt:lpstr>
      <vt:lpstr>D. 중사도 – 윤회의 과정, 십이연기, 계정혜 삼학</vt:lpstr>
      <vt:lpstr>E. 상사도 – 보리심의 중요성</vt:lpstr>
      <vt:lpstr>E. 상사도 – 보리심 훈련: 칠종인과(七種因果)</vt:lpstr>
      <vt:lpstr>E. 상사도 – 보리심 훈련: 자타상환(自他相換)</vt:lpstr>
      <vt:lpstr>E. 상사도 – 보살 서원식</vt:lpstr>
      <vt:lpstr>E. 상사도 – 6바라밀 중 앞의 4바라밀과 4섭법</vt:lpstr>
      <vt:lpstr>E. 상사도 – 6바라밀 중 선정과 지혜 </vt:lpstr>
      <vt:lpstr>삼사도의 수행 목표</vt:lpstr>
      <vt:lpstr>부처, 아라한, 전륜성왕 비교</vt:lpstr>
      <vt:lpstr>현교와 밀교</vt:lpstr>
      <vt:lpstr>보리도차제광론 번역서</vt:lpstr>
      <vt:lpstr>보리도차제론 관련 도서</vt:lpstr>
      <vt:lpstr>Tsong kha Pa</vt:lpstr>
      <vt:lpstr>로종</vt:lpstr>
      <vt:lpstr>blo sbyong</vt:lpstr>
      <vt:lpstr>랑리탕빠의 기도문</vt:lpstr>
      <vt:lpstr>랑리탕빠의 기도문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보리도차제론  菩提道次第論</dc:title>
  <dc:creator>Kim</dc:creator>
  <cp:lastModifiedBy>Kim</cp:lastModifiedBy>
  <cp:revision>214</cp:revision>
  <dcterms:created xsi:type="dcterms:W3CDTF">2011-08-13T23:39:45Z</dcterms:created>
  <dcterms:modified xsi:type="dcterms:W3CDTF">2018-07-17T03:34:48Z</dcterms:modified>
</cp:coreProperties>
</file>